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3300"/>
    <a:srgbClr val="FCCA70"/>
    <a:srgbClr val="FFC285"/>
    <a:srgbClr val="FFD72F"/>
    <a:srgbClr val="FCDE92"/>
    <a:srgbClr val="F2B28A"/>
    <a:srgbClr val="FFCC00"/>
    <a:srgbClr val="FFDF57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51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71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119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831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8384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012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8385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0350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245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033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256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73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86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10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686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694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199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CDBBF4-1BF1-49EA-B716-82EF17DB3DA2}" type="datetimeFigureOut">
              <a:rPr lang="sk-SK" smtClean="0"/>
              <a:pPr/>
              <a:t>5.2.2016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0D3A7B-B10C-4A0B-8F3B-EC5F3D119AF5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7373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205">
              <a:srgbClr val="197DF3"/>
            </a:gs>
            <a:gs pos="74000">
              <a:schemeClr val="accent1">
                <a:lumMod val="60000"/>
                <a:lumOff val="40000"/>
              </a:schemeClr>
            </a:gs>
            <a:gs pos="20980">
              <a:schemeClr val="tx1">
                <a:lumMod val="95000"/>
              </a:schemeClr>
            </a:gs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97286" y="1744219"/>
            <a:ext cx="3936642" cy="2387600"/>
          </a:xfrm>
        </p:spPr>
        <p:txBody>
          <a:bodyPr>
            <a:normAutofit/>
          </a:bodyPr>
          <a:lstStyle/>
          <a:p>
            <a:r>
              <a:rPr lang="sk-SK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Svätá</a:t>
            </a:r>
            <a:br>
              <a:rPr lang="sk-SK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sk-SK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omša</a:t>
            </a:r>
            <a:endParaRPr lang="sk-SK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8" y="860850"/>
            <a:ext cx="6603772" cy="4952829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5461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15" y="569542"/>
            <a:ext cx="3157368" cy="473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95726" y="2004883"/>
            <a:ext cx="4692239" cy="3554819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  <a:headEnd/>
            <a:tailEnd/>
          </a:ln>
          <a:extLst/>
        </p:spPr>
        <p:style>
          <a:lnRef idx="2">
            <a:schemeClr val="accent2"/>
          </a:lnRef>
          <a:fillRef idx="1003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sk-SK" sz="6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sk-SK" sz="16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</a:t>
            </a:r>
            <a:r>
              <a:rPr lang="sk-SK" sz="2000" b="1" dirty="0" smtClean="0">
                <a:solidFill>
                  <a:schemeClr val="tx1"/>
                </a:solidFill>
              </a:rPr>
              <a:t>Každú </a:t>
            </a:r>
            <a:r>
              <a:rPr lang="sk-SK" sz="2000" b="1" dirty="0">
                <a:solidFill>
                  <a:schemeClr val="tx1"/>
                </a:solidFill>
              </a:rPr>
              <a:t>nedeľu čítame štyri </a:t>
            </a:r>
            <a:r>
              <a:rPr lang="sk-SK" sz="2000" b="1" dirty="0" smtClean="0">
                <a:solidFill>
                  <a:schemeClr val="tx1"/>
                </a:solidFill>
              </a:rPr>
              <a:t>texty: </a:t>
            </a:r>
            <a:endParaRPr lang="sk-SK" sz="2000" b="1" dirty="0">
              <a:solidFill>
                <a:schemeClr val="tx1"/>
              </a:solidFill>
            </a:endParaRPr>
          </a:p>
          <a:p>
            <a:pPr marL="228600" indent="-2286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sk-SK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Starý zákon</a:t>
            </a:r>
          </a:p>
          <a:p>
            <a:pPr marL="228600" indent="-2286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sk-SK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  Žalm</a:t>
            </a:r>
          </a:p>
          <a:p>
            <a:pPr marL="171450" indent="-171450" eaLnBrk="1" hangingPunct="1">
              <a:spcBef>
                <a:spcPct val="50000"/>
              </a:spcBef>
              <a:defRPr/>
            </a:pPr>
            <a:r>
              <a:rPr lang="sk-SK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3.  Nový zákon, listy </a:t>
            </a:r>
          </a:p>
          <a:p>
            <a:pPr marL="171450" indent="-171450" eaLnBrk="1" hangingPunct="1">
              <a:spcBef>
                <a:spcPct val="50000"/>
              </a:spcBef>
              <a:defRPr/>
            </a:pPr>
            <a:r>
              <a:rPr lang="sk-SK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4.  </a:t>
            </a:r>
            <a:r>
              <a:rPr lang="sk-SK" sz="28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man Old Style" pitchFamily="18" charset="0"/>
              </a:rPr>
              <a:t>Evanjelium </a:t>
            </a:r>
            <a:endParaRPr lang="sk-SK" sz="28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  <a:p>
            <a:pPr marL="171450" indent="-171450" algn="ctr" eaLnBrk="1" hangingPunct="1">
              <a:spcBef>
                <a:spcPct val="50000"/>
              </a:spcBef>
              <a:buFontTx/>
              <a:buChar char="-"/>
              <a:defRPr/>
            </a:pPr>
            <a:endParaRPr lang="sk-SK" sz="14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26529" y="668230"/>
            <a:ext cx="4661437" cy="1076325"/>
          </a:xfrm>
          <a:prstGeom prst="rect">
            <a:avLst/>
          </a:prstGeom>
          <a:gradFill rotWithShape="1">
            <a:gsLst>
              <a:gs pos="0">
                <a:srgbClr val="996600">
                  <a:gamma/>
                  <a:tint val="0"/>
                  <a:invGamma/>
                </a:srgbClr>
              </a:gs>
              <a:gs pos="100000">
                <a:srgbClr val="996600"/>
              </a:gs>
            </a:gsLst>
            <a:path path="shape">
              <a:fillToRect l="50000" t="50000" r="50000" b="50000"/>
            </a:path>
          </a:gradFill>
          <a:ln w="57150" cmpd="thinThick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k-SK" sz="3200" b="1" dirty="0" smtClean="0">
                <a:solidFill>
                  <a:srgbClr val="36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1. BOHOSLUŽBA   </a:t>
            </a:r>
            <a:r>
              <a:rPr lang="sk-SK" sz="3200" b="1" dirty="0">
                <a:solidFill>
                  <a:srgbClr val="36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SLOVA</a:t>
            </a:r>
          </a:p>
        </p:txBody>
      </p:sp>
      <p:pic>
        <p:nvPicPr>
          <p:cNvPr id="8" name="Picture 9" descr="http://unatazadecafecondios.files.wordpress.com/2012/10/evangelio-20-mayo-2012-color.jpg?w=6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13570" r="5037" b="14670"/>
          <a:stretch>
            <a:fillRect/>
          </a:stretch>
        </p:blipFill>
        <p:spPr bwMode="auto">
          <a:xfrm>
            <a:off x="4991022" y="3843276"/>
            <a:ext cx="3886937" cy="269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32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http://www.gerhardy.id.au/images/Jesus-Portraits-001-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6" y="666014"/>
            <a:ext cx="5523890" cy="40954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11" y="2086378"/>
            <a:ext cx="5603447" cy="43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21217" y="4770690"/>
            <a:ext cx="58470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„Pane </a:t>
            </a:r>
            <a:r>
              <a:rPr lang="sk-SK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Ježišu,                                      pomôž </a:t>
            </a:r>
            <a:r>
              <a:rPr lang="sk-SK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nám </a:t>
            </a:r>
            <a:r>
              <a:rPr lang="sk-SK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myslieť</a:t>
            </a:r>
            <a:r>
              <a:rPr lang="sk-SK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 ty, </a:t>
            </a:r>
            <a:r>
              <a:rPr lang="sk-SK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hovoriť</a:t>
            </a:r>
            <a:r>
              <a:rPr lang="sk-SK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 ty, </a:t>
            </a:r>
            <a:r>
              <a:rPr lang="sk-SK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milovať</a:t>
            </a:r>
            <a:r>
              <a:rPr lang="sk-SK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 ty.“</a:t>
            </a:r>
          </a:p>
        </p:txBody>
      </p:sp>
      <p:sp>
        <p:nvSpPr>
          <p:cNvPr id="7" name="Obdélník 6"/>
          <p:cNvSpPr/>
          <p:nvPr/>
        </p:nvSpPr>
        <p:spPr>
          <a:xfrm>
            <a:off x="5781034" y="74550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Pred čítaním Evanjelia robíme 3 malé krížiky: Na čelo, na ústa, na srdce</a:t>
            </a:r>
            <a:endParaRPr lang="sk-SK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https://www.osv.com/Portals/4/EasyDNNnews/13503/20131028nw1533he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82" y="3262225"/>
            <a:ext cx="5625054" cy="318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http://farnost.velkelevare.info/files/images/1.sv-prijimanie-2010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8" r="17474" b="1785"/>
          <a:stretch>
            <a:fillRect/>
          </a:stretch>
        </p:blipFill>
        <p:spPr bwMode="auto">
          <a:xfrm>
            <a:off x="735728" y="685800"/>
            <a:ext cx="5201433" cy="42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533322" y="685800"/>
            <a:ext cx="4884114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Homília</a:t>
            </a:r>
            <a:r>
              <a:rPr lang="sk-S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sk-SK" sz="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400" b="1" dirty="0">
                <a:solidFill>
                  <a:srgbClr val="FFD72F"/>
                </a:solidFill>
                <a:latin typeface="Bookman Old Style" pitchFamily="18" charset="0"/>
              </a:rPr>
              <a:t>Zapamätaj si aspoň </a:t>
            </a:r>
            <a:endParaRPr lang="sk-SK" sz="2400" b="1" dirty="0" smtClean="0">
              <a:solidFill>
                <a:srgbClr val="FFD72F"/>
              </a:solidFill>
              <a:latin typeface="Bookman Old Style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400" b="1" dirty="0" smtClean="0">
                <a:solidFill>
                  <a:srgbClr val="FFD72F"/>
                </a:solidFill>
                <a:latin typeface="Bookman Old Style" pitchFamily="18" charset="0"/>
              </a:rPr>
              <a:t>1 </a:t>
            </a:r>
            <a:r>
              <a:rPr lang="sk-SK" sz="2400" b="1" dirty="0">
                <a:solidFill>
                  <a:srgbClr val="FFD72F"/>
                </a:solidFill>
                <a:latin typeface="Bookman Old Style" pitchFamily="18" charset="0"/>
              </a:rPr>
              <a:t>peknú vec z </a:t>
            </a:r>
            <a:r>
              <a:rPr lang="sk-SK" sz="2400" b="1" dirty="0" smtClean="0">
                <a:solidFill>
                  <a:srgbClr val="FFD72F"/>
                </a:solidFill>
                <a:latin typeface="Bookman Old Style" pitchFamily="18" charset="0"/>
              </a:rPr>
              <a:t>kázne a</a:t>
            </a:r>
          </a:p>
          <a:p>
            <a:pPr>
              <a:spcBef>
                <a:spcPct val="50000"/>
              </a:spcBef>
              <a:defRPr/>
            </a:pPr>
            <a:r>
              <a:rPr lang="sk-SK" sz="2400" b="1" dirty="0" smtClean="0">
                <a:solidFill>
                  <a:srgbClr val="FFD72F"/>
                </a:solidFill>
                <a:latin typeface="Bookman Old Style" pitchFamily="18" charset="0"/>
              </a:rPr>
              <a:t>počas </a:t>
            </a:r>
            <a:r>
              <a:rPr lang="sk-SK" sz="2400" b="1" dirty="0">
                <a:solidFill>
                  <a:srgbClr val="FFD72F"/>
                </a:solidFill>
                <a:latin typeface="Bookman Old Style" pitchFamily="18" charset="0"/>
              </a:rPr>
              <a:t>týždňa ju </a:t>
            </a:r>
            <a:r>
              <a:rPr lang="sk-SK" sz="2400" b="1" dirty="0" smtClean="0">
                <a:solidFill>
                  <a:srgbClr val="FFD72F"/>
                </a:solidFill>
                <a:latin typeface="Bookman Old Style" pitchFamily="18" charset="0"/>
              </a:rPr>
              <a:t>uskutočni </a:t>
            </a:r>
            <a:endParaRPr lang="sk-SK" sz="2400" b="1" dirty="0">
              <a:solidFill>
                <a:srgbClr val="FFD72F"/>
              </a:solidFill>
              <a:latin typeface="Bookman Old Style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sk-S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</a:t>
            </a:r>
            <a:endParaRPr lang="sk-SK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ojakomunita.sk/image/image?img_id=8431751&amp;t=1420391017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236">
            <a:off x="785610" y="1015902"/>
            <a:ext cx="6490952" cy="4506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5">
                <a:lumMod val="60000"/>
                <a:lumOff val="4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  <a:extLst/>
        </p:spPr>
      </p:pic>
      <p:sp>
        <p:nvSpPr>
          <p:cNvPr id="5" name="Obdélník 4"/>
          <p:cNvSpPr/>
          <p:nvPr/>
        </p:nvSpPr>
        <p:spPr>
          <a:xfrm>
            <a:off x="6921520" y="1237405"/>
            <a:ext cx="488411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Vyznanie viery</a:t>
            </a:r>
          </a:p>
          <a:p>
            <a:pPr>
              <a:spcBef>
                <a:spcPct val="50000"/>
              </a:spcBef>
              <a:defRPr/>
            </a:pPr>
            <a:endParaRPr lang="sk-SK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sk-SK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Verím </a:t>
            </a:r>
            <a:r>
              <a:rPr lang="sk-SK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v Boha </a:t>
            </a:r>
          </a:p>
          <a:p>
            <a:pPr algn="ctr">
              <a:spcBef>
                <a:spcPct val="50000"/>
              </a:spcBef>
              <a:defRPr/>
            </a:pPr>
            <a:r>
              <a:rPr lang="sk-SK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Otca...</a:t>
            </a:r>
          </a:p>
          <a:p>
            <a:pPr algn="ctr">
              <a:spcBef>
                <a:spcPct val="50000"/>
              </a:spcBef>
              <a:defRPr/>
            </a:pPr>
            <a:r>
              <a:rPr lang="sk-SK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v Ježiša Krista...</a:t>
            </a:r>
          </a:p>
          <a:p>
            <a:pPr algn="ctr">
              <a:spcBef>
                <a:spcPct val="50000"/>
              </a:spcBef>
              <a:defRPr/>
            </a:pPr>
            <a:r>
              <a:rPr lang="sk-SK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v Ducha Svätého...</a:t>
            </a:r>
          </a:p>
          <a:p>
            <a:pPr>
              <a:spcBef>
                <a:spcPct val="50000"/>
              </a:spcBef>
              <a:defRPr/>
            </a:pPr>
            <a:endParaRPr lang="sk-SK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bazilikavranov.sk/images/photoalbum/6_prosby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5" t="8290" r="845" b="2180"/>
          <a:stretch>
            <a:fillRect/>
          </a:stretch>
        </p:blipFill>
        <p:spPr bwMode="auto">
          <a:xfrm flipH="1">
            <a:off x="9387742" y="314277"/>
            <a:ext cx="2533802" cy="4888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60" y="2104517"/>
            <a:ext cx="5588475" cy="4191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délník 5"/>
          <p:cNvSpPr/>
          <p:nvPr/>
        </p:nvSpPr>
        <p:spPr>
          <a:xfrm>
            <a:off x="652052" y="743219"/>
            <a:ext cx="8285886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Prosby – </a:t>
            </a:r>
            <a:r>
              <a:rPr lang="sk-SK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spoločné modlitby veriacich</a:t>
            </a:r>
            <a:endParaRPr lang="sk-SK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endParaRPr lang="sk-SK" sz="700" b="1" dirty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endParaRPr lang="sk-SK" sz="1200" b="1" dirty="0" smtClean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000" b="1" dirty="0" smtClean="0">
                <a:latin typeface="Comic Sans MS" panose="030F0702030302020204" pitchFamily="66" charset="0"/>
              </a:rPr>
              <a:t>Modlíme </a:t>
            </a:r>
            <a:r>
              <a:rPr lang="sk-SK" sz="2000" b="1" dirty="0">
                <a:latin typeface="Comic Sans MS" panose="030F0702030302020204" pitchFamily="66" charset="0"/>
              </a:rPr>
              <a:t>sa napríklad za: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  </a:t>
            </a:r>
            <a:r>
              <a:rPr lang="sk-SK" sz="2000" b="1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svätého Otca, </a:t>
            </a:r>
          </a:p>
          <a:p>
            <a:pPr>
              <a:spcBef>
                <a:spcPct val="50000"/>
              </a:spcBef>
              <a:defRPr/>
            </a:pP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 </a:t>
            </a:r>
            <a:r>
              <a:rPr lang="sk-SK" sz="2000" b="1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  biskupov</a:t>
            </a: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, kňazov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t</a:t>
            </a:r>
            <a:r>
              <a:rPr lang="sk-SK" sz="2000" b="1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ých</a:t>
            </a: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, čo sú </a:t>
            </a:r>
            <a:endParaRPr lang="sk-SK" sz="2000" b="1" dirty="0" smtClean="0">
              <a:solidFill>
                <a:srgbClr val="FFCC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 </a:t>
            </a:r>
            <a:r>
              <a:rPr lang="sk-SK" sz="2000" b="1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  na </a:t>
            </a: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čele štátu</a:t>
            </a:r>
          </a:p>
          <a:p>
            <a:pPr>
              <a:spcBef>
                <a:spcPct val="50000"/>
              </a:spcBef>
              <a:defRPr/>
            </a:pP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-  </a:t>
            </a:r>
            <a:r>
              <a:rPr lang="sk-SK" sz="2000" b="1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pokoj </a:t>
            </a: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vo svete</a:t>
            </a:r>
          </a:p>
          <a:p>
            <a:pPr>
              <a:spcBef>
                <a:spcPct val="50000"/>
              </a:spcBef>
              <a:defRPr/>
            </a:pP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-  </a:t>
            </a:r>
            <a:r>
              <a:rPr lang="sk-SK" sz="2000" b="1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lásku </a:t>
            </a: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medzi ľuďmi</a:t>
            </a:r>
          </a:p>
          <a:p>
            <a:pPr marL="342900" indent="-342900">
              <a:spcBef>
                <a:spcPct val="50000"/>
              </a:spcBef>
              <a:buFontTx/>
              <a:buChar char="-"/>
              <a:defRPr/>
            </a:pP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t</a:t>
            </a:r>
            <a:r>
              <a:rPr lang="sk-SK" sz="2000" b="1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oho</a:t>
            </a: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, za koho je </a:t>
            </a:r>
            <a:endParaRPr lang="sk-SK" sz="2000" b="1" dirty="0" smtClean="0">
              <a:solidFill>
                <a:srgbClr val="FFCC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 </a:t>
            </a:r>
            <a:r>
              <a:rPr lang="sk-SK" sz="2000" b="1" dirty="0" smtClean="0">
                <a:solidFill>
                  <a:srgbClr val="FFCC00"/>
                </a:solidFill>
                <a:latin typeface="Comic Sans MS" panose="030F0702030302020204" pitchFamily="66" charset="0"/>
              </a:rPr>
              <a:t>  obetovaná </a:t>
            </a:r>
            <a:r>
              <a:rPr lang="sk-SK" sz="2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svätá omša</a:t>
            </a:r>
          </a:p>
        </p:txBody>
      </p:sp>
    </p:spTree>
    <p:extLst>
      <p:ext uri="{BB962C8B-B14F-4D97-AF65-F5344CB8AC3E}">
        <p14:creationId xmlns:p14="http://schemas.microsoft.com/office/powerpoint/2010/main" val="42647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lna 3"/>
          <p:cNvSpPr/>
          <p:nvPr/>
        </p:nvSpPr>
        <p:spPr>
          <a:xfrm>
            <a:off x="2043849" y="487199"/>
            <a:ext cx="8114563" cy="5993963"/>
          </a:xfrm>
          <a:prstGeom prst="wave">
            <a:avLst>
              <a:gd name="adj1" fmla="val 2829"/>
              <a:gd name="adj2" fmla="val 0"/>
            </a:avLst>
          </a:prstGeom>
          <a:gradFill flip="none" rotWithShape="1">
            <a:gsLst>
              <a:gs pos="4000">
                <a:srgbClr val="FFC3AB"/>
              </a:gs>
              <a:gs pos="0">
                <a:srgbClr val="FCDE92"/>
              </a:gs>
              <a:gs pos="100000">
                <a:srgbClr val="F2B28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800000"/>
            </a:lightRig>
          </a:scene3d>
          <a:sp3d extrusionH="215900" contourW="38100" prstMaterial="softEdge">
            <a:bevelT w="387350" h="215900"/>
            <a:bevelB h="203200"/>
            <a:contourClr>
              <a:schemeClr val="accent5">
                <a:lumMod val="75000"/>
              </a:schemeClr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</a:t>
            </a:r>
            <a:endParaRPr lang="sk-SK" sz="1600" dirty="0" smtClean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sk-SK" sz="2800" dirty="0">
                <a:latin typeface="Comic Sans MS" panose="030F0702030302020204" pitchFamily="66" charset="0"/>
              </a:rPr>
              <a:t> </a:t>
            </a:r>
            <a:r>
              <a:rPr lang="sk-SK" sz="2800" dirty="0" smtClean="0">
                <a:latin typeface="Comic Sans MS" panose="030F0702030302020204" pitchFamily="66" charset="0"/>
              </a:rPr>
              <a:t>     1</a:t>
            </a:r>
            <a:r>
              <a:rPr lang="sk-SK" sz="2800" dirty="0">
                <a:latin typeface="Comic Sans MS" panose="030F0702030302020204" pitchFamily="66" charset="0"/>
              </a:rPr>
              <a:t>. Ku tebe, Bože, prichádzame,</a:t>
            </a: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    veď </a:t>
            </a:r>
            <a:r>
              <a:rPr lang="sk-SK" sz="2800" dirty="0">
                <a:latin typeface="Comic Sans MS" panose="030F0702030302020204" pitchFamily="66" charset="0"/>
              </a:rPr>
              <a:t>v tomto svete nič nemáme</a:t>
            </a:r>
            <a:r>
              <a:rPr lang="sk-SK" sz="2800" dirty="0" smtClean="0"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endParaRPr lang="sk-SK" sz="2000" dirty="0" smtClean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sk-SK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Ref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.: /:</a:t>
            </a: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Patrí ti, Bože, ja to viem, </a:t>
            </a:r>
          </a:p>
          <a:p>
            <a:pPr>
              <a:defRPr/>
            </a:pP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každučký </a:t>
            </a: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kvietok, táto zem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.:/</a:t>
            </a:r>
          </a:p>
          <a:p>
            <a:pPr>
              <a:defRPr/>
            </a:pPr>
            <a:endParaRPr lang="sk-SK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2</a:t>
            </a:r>
            <a:r>
              <a:rPr lang="sk-SK" sz="2800" dirty="0">
                <a:latin typeface="Comic Sans MS" panose="030F0702030302020204" pitchFamily="66" charset="0"/>
              </a:rPr>
              <a:t>. Ty sa nám dávaš na oltári, </a:t>
            </a: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     s</a:t>
            </a:r>
            <a:r>
              <a:rPr lang="sk-SK" sz="2800" dirty="0">
                <a:latin typeface="Comic Sans MS" panose="030F0702030302020204" pitchFamily="66" charset="0"/>
              </a:rPr>
              <a:t> tebou sa nám tak dobre darí</a:t>
            </a:r>
            <a:r>
              <a:rPr lang="sk-SK" sz="2800" dirty="0" smtClean="0"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endParaRPr lang="sk-SK" sz="2000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3</a:t>
            </a:r>
            <a:r>
              <a:rPr lang="sk-SK" sz="2800" dirty="0">
                <a:latin typeface="Comic Sans MS" panose="030F0702030302020204" pitchFamily="66" charset="0"/>
              </a:rPr>
              <a:t>. Len tebe, Pane, len tebe dám </a:t>
            </a: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    srdiečko </a:t>
            </a:r>
            <a:r>
              <a:rPr lang="sk-SK" sz="2800" dirty="0">
                <a:latin typeface="Comic Sans MS" panose="030F0702030302020204" pitchFamily="66" charset="0"/>
              </a:rPr>
              <a:t>moje, všetko, čo mám</a:t>
            </a:r>
            <a:r>
              <a:rPr lang="sk-SK" sz="2800" dirty="0" smtClean="0"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endParaRPr lang="sk-SK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92524" y="679363"/>
            <a:ext cx="4774136" cy="153888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  <a:tileRect/>
          </a:gradFill>
          <a:ln w="57150" cmpd="thinThick" algn="ctr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sk-SK" sz="1600" b="1" dirty="0" smtClean="0">
              <a:solidFill>
                <a:srgbClr val="145E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defRPr/>
            </a:pPr>
            <a:r>
              <a:rPr lang="sk-SK" sz="3200" b="1" dirty="0" smtClean="0">
                <a:solidFill>
                  <a:srgbClr val="145E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2. BOHOSLUŽBA   OBETY</a:t>
            </a:r>
            <a:endParaRPr lang="sk-SK" sz="1600" b="1" dirty="0" smtClean="0">
              <a:solidFill>
                <a:srgbClr val="145E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 eaLnBrk="1" hangingPunct="1">
              <a:defRPr/>
            </a:pPr>
            <a:endParaRPr lang="sk-SK" sz="1400" b="1" dirty="0">
              <a:solidFill>
                <a:srgbClr val="145E0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8" descr="http://www.farnostbrezovicka.estranky.sk/img/mid/31/obetne-d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4" y="2702868"/>
            <a:ext cx="4774135" cy="3581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676" y="865393"/>
            <a:ext cx="3530008" cy="5295010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Obdélník 6"/>
          <p:cNvSpPr/>
          <p:nvPr/>
        </p:nvSpPr>
        <p:spPr>
          <a:xfrm>
            <a:off x="5909888" y="1448804"/>
            <a:ext cx="2597798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k-SK" sz="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800" b="1" dirty="0" smtClean="0">
                <a:latin typeface="Comic Sans MS" panose="030F0702030302020204" pitchFamily="66" charset="0"/>
              </a:rPr>
              <a:t>Obetné dary:</a:t>
            </a:r>
          </a:p>
          <a:p>
            <a:pPr>
              <a:spcBef>
                <a:spcPct val="50000"/>
              </a:spcBef>
              <a:defRPr/>
            </a:pPr>
            <a:endParaRPr lang="sk-SK" sz="300" b="1" dirty="0" smtClean="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800" b="1" dirty="0" smtClean="0">
                <a:solidFill>
                  <a:srgbClr val="FFD72F"/>
                </a:solidFill>
                <a:latin typeface="Comic Sans MS" panose="030F0702030302020204" pitchFamily="66" charset="0"/>
              </a:rPr>
              <a:t>chlieb a víno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860398" y="4714268"/>
            <a:ext cx="2950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2400" b="1" dirty="0">
                <a:solidFill>
                  <a:srgbClr val="FFD72F"/>
                </a:solidFill>
                <a:latin typeface="Comic Sans MS" panose="030F0702030302020204" pitchFamily="66" charset="0"/>
                <a:cs typeface="Times New Roman" pitchFamily="18" charset="0"/>
              </a:rPr>
              <a:t>Prečo sa </a:t>
            </a:r>
            <a:endParaRPr lang="sk-SK" sz="2400" b="1" dirty="0" smtClean="0">
              <a:solidFill>
                <a:srgbClr val="FFD72F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 algn="ctr">
              <a:defRPr/>
            </a:pPr>
            <a:r>
              <a:rPr lang="sk-SK" sz="2400" b="1" dirty="0" smtClean="0">
                <a:solidFill>
                  <a:srgbClr val="FFD72F"/>
                </a:solidFill>
                <a:latin typeface="Comic Sans MS" panose="030F0702030302020204" pitchFamily="66" charset="0"/>
                <a:cs typeface="Times New Roman" pitchFamily="18" charset="0"/>
              </a:rPr>
              <a:t>prinášajú </a:t>
            </a:r>
          </a:p>
          <a:p>
            <a:pPr algn="ctr">
              <a:defRPr/>
            </a:pPr>
            <a:r>
              <a:rPr lang="sk-SK" sz="2400" b="1" dirty="0" smtClean="0">
                <a:solidFill>
                  <a:srgbClr val="FFD72F"/>
                </a:solidFill>
                <a:latin typeface="Comic Sans MS" panose="030F0702030302020204" pitchFamily="66" charset="0"/>
                <a:cs typeface="Times New Roman" pitchFamily="18" charset="0"/>
              </a:rPr>
              <a:t>obetné </a:t>
            </a:r>
            <a:r>
              <a:rPr lang="sk-SK" sz="2400" b="1" dirty="0">
                <a:solidFill>
                  <a:srgbClr val="FFD72F"/>
                </a:solidFill>
                <a:latin typeface="Comic Sans MS" panose="030F0702030302020204" pitchFamily="66" charset="0"/>
                <a:cs typeface="Times New Roman" pitchFamily="18" charset="0"/>
              </a:rPr>
              <a:t>dary </a:t>
            </a:r>
            <a:r>
              <a:rPr lang="sk-SK" sz="2400" b="1" dirty="0" smtClean="0">
                <a:solidFill>
                  <a:srgbClr val="FFD72F"/>
                </a:solidFill>
                <a:latin typeface="Comic Sans MS" panose="030F0702030302020204" pitchFamily="66" charset="0"/>
                <a:cs typeface="Times New Roman" pitchFamily="18" charset="0"/>
              </a:rPr>
              <a:t>          pri svätej </a:t>
            </a:r>
            <a:r>
              <a:rPr lang="sk-SK" sz="2400" b="1" dirty="0">
                <a:solidFill>
                  <a:srgbClr val="FFD72F"/>
                </a:solidFill>
                <a:latin typeface="Comic Sans MS" panose="030F0702030302020204" pitchFamily="66" charset="0"/>
                <a:cs typeface="Times New Roman" pitchFamily="18" charset="0"/>
              </a:rPr>
              <a:t>omši?</a:t>
            </a:r>
          </a:p>
        </p:txBody>
      </p:sp>
    </p:spTree>
    <p:extLst>
      <p:ext uri="{BB962C8B-B14F-4D97-AF65-F5344CB8AC3E}">
        <p14:creationId xmlns:p14="http://schemas.microsoft.com/office/powerpoint/2010/main" val="25482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653147" y="364790"/>
            <a:ext cx="8229600" cy="1143000"/>
          </a:xfrm>
          <a:prstGeom prst="rect">
            <a:avLst/>
          </a:prstGeom>
          <a:gradFill>
            <a:gsLst>
              <a:gs pos="0">
                <a:srgbClr val="FFC000"/>
              </a:gs>
              <a:gs pos="83000">
                <a:srgbClr val="FFFFA7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altLang="sk-SK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sk-SK" altLang="sk-SK" b="1" cap="none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rchol svätej omše</a:t>
            </a:r>
            <a:r>
              <a:rPr lang="sk-SK" altLang="sk-SK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sk-SK" altLang="sk-SK" sz="4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Premenenie </a:t>
            </a:r>
          </a:p>
        </p:txBody>
      </p:sp>
      <p:pic>
        <p:nvPicPr>
          <p:cNvPr id="5" name="Picture 4" descr="C:\Users\Mirka\Desktop\požehna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42" y="1982106"/>
            <a:ext cx="5376821" cy="3941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6223" y="1759865"/>
            <a:ext cx="3975085" cy="4056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0888" y="1759865"/>
            <a:ext cx="4113083" cy="4062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lokTextu 4"/>
          <p:cNvSpPr txBox="1">
            <a:spLocks noChangeArrowheads="1"/>
          </p:cNvSpPr>
          <p:nvPr/>
        </p:nvSpPr>
        <p:spPr bwMode="auto">
          <a:xfrm>
            <a:off x="1567413" y="5900677"/>
            <a:ext cx="3464124" cy="522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800" b="1" dirty="0">
                <a:solidFill>
                  <a:srgbClr val="993300"/>
                </a:solidFill>
              </a:rPr>
              <a:t>Chlieb  - </a:t>
            </a:r>
            <a:r>
              <a:rPr lang="sk-SK" altLang="sk-SK" sz="2800" b="1" dirty="0" smtClean="0">
                <a:solidFill>
                  <a:srgbClr val="993300"/>
                </a:solidFill>
              </a:rPr>
              <a:t>Telo</a:t>
            </a:r>
            <a:endParaRPr lang="sk-SK" altLang="sk-SK" sz="2800" b="1" dirty="0">
              <a:solidFill>
                <a:srgbClr val="993300"/>
              </a:solidFill>
            </a:endParaRPr>
          </a:p>
        </p:txBody>
      </p:sp>
      <p:sp>
        <p:nvSpPr>
          <p:cNvPr id="9" name="BlokTextu 4"/>
          <p:cNvSpPr txBox="1">
            <a:spLocks noChangeArrowheads="1"/>
          </p:cNvSpPr>
          <p:nvPr/>
        </p:nvSpPr>
        <p:spPr bwMode="auto">
          <a:xfrm>
            <a:off x="6526345" y="5892154"/>
            <a:ext cx="3464124" cy="522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800" b="1" dirty="0" smtClean="0">
                <a:solidFill>
                  <a:srgbClr val="993300"/>
                </a:solidFill>
              </a:rPr>
              <a:t>Víno </a:t>
            </a:r>
            <a:r>
              <a:rPr lang="sk-SK" altLang="sk-SK" sz="2800" b="1" dirty="0">
                <a:solidFill>
                  <a:srgbClr val="993300"/>
                </a:solidFill>
              </a:rPr>
              <a:t>–  Krv</a:t>
            </a:r>
          </a:p>
        </p:txBody>
      </p:sp>
    </p:spTree>
    <p:extLst>
      <p:ext uri="{BB962C8B-B14F-4D97-AF65-F5344CB8AC3E}">
        <p14:creationId xmlns:p14="http://schemas.microsoft.com/office/powerpoint/2010/main" val="258019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Mirka\Desktop\kverajku\1.sväté prij.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61" y="1322914"/>
            <a:ext cx="5373617" cy="3572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omanonly.topzine.cz/wp-content/uploads/2014/08/podani_ruky_shutterstock_132478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7" y="2914697"/>
            <a:ext cx="4636602" cy="34330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456868" y="343049"/>
            <a:ext cx="3528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k-SK" sz="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800" b="1" dirty="0" smtClean="0">
                <a:latin typeface="Comic Sans MS" panose="030F0702030302020204" pitchFamily="66" charset="0"/>
              </a:rPr>
              <a:t>Otče náš</a:t>
            </a: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92571" y="820102"/>
            <a:ext cx="35288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k-SK" sz="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sk-SK" sz="2800" b="1" dirty="0" smtClean="0">
                <a:latin typeface="Comic Sans MS" panose="030F0702030302020204" pitchFamily="66" charset="0"/>
              </a:rPr>
              <a:t>Znak pokoja</a:t>
            </a:r>
          </a:p>
          <a:p>
            <a:pPr>
              <a:spcBef>
                <a:spcPts val="1200"/>
              </a:spcBef>
              <a:defRPr/>
            </a:pPr>
            <a:r>
              <a:rPr lang="sk-SK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Prečo si podávame          ruky pri svätej omši?</a:t>
            </a:r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22741" y="51474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400" b="1" dirty="0">
                <a:solidFill>
                  <a:srgbClr val="FFC000"/>
                </a:solidFill>
                <a:latin typeface="Bookman Old Style" pitchFamily="18" charset="0"/>
              </a:rPr>
              <a:t>Pre seba a  pre druhých chceme čisté srdce a preto hovoríme: „Pokoj a bratská láska nech je medzi nami.“</a:t>
            </a:r>
          </a:p>
        </p:txBody>
      </p:sp>
    </p:spTree>
    <p:extLst>
      <p:ext uri="{BB962C8B-B14F-4D97-AF65-F5344CB8AC3E}">
        <p14:creationId xmlns:p14="http://schemas.microsoft.com/office/powerpoint/2010/main" val="12964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4586" y="2475389"/>
            <a:ext cx="5037431" cy="4141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http://1.bp.blogspot.com/-gYRxvmDZ7q8/TdAfvn94tOI/AAAAAAAAABk/a4U0pjOiU9A/s1600/TRB_1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9"/>
          <a:stretch>
            <a:fillRect/>
          </a:stretch>
        </p:blipFill>
        <p:spPr bwMode="auto">
          <a:xfrm rot="21211630">
            <a:off x="997788" y="1210901"/>
            <a:ext cx="4034101" cy="4286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971245" y="346800"/>
            <a:ext cx="63523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Sväté prijímanie</a:t>
            </a:r>
          </a:p>
          <a:p>
            <a:pPr algn="just">
              <a:spcBef>
                <a:spcPct val="50000"/>
              </a:spcBef>
              <a:defRPr/>
            </a:pPr>
            <a:endParaRPr lang="sk-SK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Slová kňaza:</a:t>
            </a:r>
            <a:r>
              <a:rPr lang="sk-SK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„Telo Kristovo“</a:t>
            </a:r>
          </a:p>
          <a:p>
            <a:pPr algn="just">
              <a:spcBef>
                <a:spcPct val="50000"/>
              </a:spcBef>
              <a:defRPr/>
            </a:pP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Odpoviem: </a:t>
            </a:r>
            <a:r>
              <a:rPr lang="sk-SK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„Amen“</a:t>
            </a:r>
            <a:endParaRPr lang="sk-SK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9099" y="245323"/>
            <a:ext cx="4945487" cy="1507067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obeta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9099" y="1752390"/>
            <a:ext cx="3052294" cy="525075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FFC000"/>
                </a:solidFill>
              </a:rPr>
              <a:t>Krv baránka</a:t>
            </a:r>
            <a:endParaRPr lang="sk-SK" sz="2800" b="1" dirty="0">
              <a:solidFill>
                <a:srgbClr val="FFC000"/>
              </a:solidFill>
            </a:endParaRPr>
          </a:p>
        </p:txBody>
      </p:sp>
      <p:pic>
        <p:nvPicPr>
          <p:cNvPr id="1028" name="Picture 4" descr="http://u.smedata.sk/blog/article/2/18/189012/189012_clanok_foto_834.jpg?r=05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93" y="2380995"/>
            <a:ext cx="4780877" cy="35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asternseastar21.files.wordpress.com/2014/04/jesus-on-the-cro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35" y="548013"/>
            <a:ext cx="4887951" cy="36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218864" y="4439393"/>
            <a:ext cx="5728437" cy="139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Sám Ježiš </a:t>
            </a:r>
          </a:p>
          <a:p>
            <a:pPr marL="0" indent="0">
              <a:buNone/>
            </a:pPr>
            <a:r>
              <a:rPr lang="sk-SK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obetuje za nás svoj život</a:t>
            </a:r>
            <a:endParaRPr lang="sk-SK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64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120303" y="574583"/>
            <a:ext cx="3400896" cy="506423"/>
          </a:xfrm>
          <a:prstGeom prst="rect">
            <a:avLst/>
          </a:prstGeom>
          <a:ln w="25400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sk-SK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Záverečné obrady</a:t>
            </a:r>
            <a:endParaRPr lang="sk-SK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993303" y="1235557"/>
            <a:ext cx="6038561" cy="1498446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Farské oznamy</a:t>
            </a:r>
          </a:p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Požehnanie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651811" y="4954828"/>
            <a:ext cx="6038561" cy="1498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Poslanie – </a:t>
            </a:r>
            <a:r>
              <a:rPr lang="sk-SK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Iďte v mene Božom!</a:t>
            </a:r>
            <a:endParaRPr lang="sk-SK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1441" y="2614411"/>
            <a:ext cx="4613370" cy="3338429"/>
          </a:xfrm>
          <a:prstGeom prst="rect">
            <a:avLst/>
          </a:prstGeom>
        </p:spPr>
      </p:pic>
      <p:pic>
        <p:nvPicPr>
          <p:cNvPr id="1030" name="Picture 6" descr="http://www.luboskrahulec.sk/wp-content/uploads/2015/07/levocska-put-2015-put-do-levoce-put-na-mariansku-horu-fotograf-Levo%C4%8Da-fotograf-vychod-profesionalny-fotograf-Presov-fotograf-Lubos-Krahulec-svadobny-fotograf-spisska-nova-ves-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35" y="1534446"/>
            <a:ext cx="5613025" cy="37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7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uiExpand="1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lna 3"/>
          <p:cNvSpPr/>
          <p:nvPr/>
        </p:nvSpPr>
        <p:spPr>
          <a:xfrm>
            <a:off x="2043849" y="487199"/>
            <a:ext cx="8114563" cy="5924669"/>
          </a:xfrm>
          <a:prstGeom prst="wave">
            <a:avLst>
              <a:gd name="adj1" fmla="val 2829"/>
              <a:gd name="adj2" fmla="val 0"/>
            </a:avLst>
          </a:prstGeom>
          <a:gradFill flip="none" rotWithShape="1">
            <a:gsLst>
              <a:gs pos="4000">
                <a:srgbClr val="FFC3AB"/>
              </a:gs>
              <a:gs pos="0">
                <a:srgbClr val="FCDE92"/>
              </a:gs>
              <a:gs pos="100000">
                <a:srgbClr val="F2B28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800000"/>
            </a:lightRig>
          </a:scene3d>
          <a:sp3d extrusionH="215900" contourW="38100" prstMaterial="softEdge">
            <a:bevelT w="387350" h="215900"/>
            <a:bevelB h="203200"/>
            <a:contourClr>
              <a:schemeClr val="accent5">
                <a:lumMod val="75000"/>
              </a:schemeClr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</a:t>
            </a:r>
            <a:endParaRPr lang="sk-SK" sz="1600" dirty="0" smtClean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sk-SK" sz="2800" dirty="0">
                <a:latin typeface="Comic Sans MS" panose="030F0702030302020204" pitchFamily="66" charset="0"/>
              </a:rPr>
              <a:t> </a:t>
            </a:r>
            <a:r>
              <a:rPr lang="sk-SK" sz="2800" dirty="0" smtClean="0">
                <a:latin typeface="Comic Sans MS" panose="030F0702030302020204" pitchFamily="66" charset="0"/>
              </a:rPr>
              <a:t>     </a:t>
            </a:r>
            <a:r>
              <a:rPr lang="sk-SK" sz="2800" dirty="0" smtClean="0">
                <a:latin typeface="Comic Sans MS" panose="030F0702030302020204" pitchFamily="66" charset="0"/>
              </a:rPr>
              <a:t>Tebe patrí chvála a sláva</a:t>
            </a: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 pozdvihnime svoje ruky </a:t>
            </a:r>
          </a:p>
          <a:p>
            <a:pPr>
              <a:defRPr/>
            </a:pPr>
            <a:r>
              <a:rPr lang="sk-SK" sz="2800" dirty="0">
                <a:latin typeface="Comic Sans MS" panose="030F0702030302020204" pitchFamily="66" charset="0"/>
              </a:rPr>
              <a:t> </a:t>
            </a:r>
            <a:r>
              <a:rPr lang="sk-SK" sz="2800" dirty="0" smtClean="0">
                <a:latin typeface="Comic Sans MS" panose="030F0702030302020204" pitchFamily="66" charset="0"/>
              </a:rPr>
              <a:t>      </a:t>
            </a:r>
            <a:r>
              <a:rPr lang="sk-SK" sz="2800" dirty="0" smtClean="0">
                <a:latin typeface="Comic Sans MS" panose="030F0702030302020204" pitchFamily="66" charset="0"/>
              </a:rPr>
              <a:t>a chváľme sväté meno.</a:t>
            </a:r>
          </a:p>
          <a:p>
            <a:pPr>
              <a:defRPr/>
            </a:pPr>
            <a:endParaRPr lang="sk-SK" sz="2800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                 Lebo Ty si Pán</a:t>
            </a:r>
            <a:r>
              <a:rPr lang="sk-SK" sz="2800" dirty="0" smtClean="0">
                <a:latin typeface="Comic Sans MS" panose="030F0702030302020204" pitchFamily="66" charset="0"/>
              </a:rPr>
              <a:t>,</a:t>
            </a: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                 veľké veci robíš nám,</a:t>
            </a: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                 nikto nie je ako Ty,</a:t>
            </a:r>
          </a:p>
          <a:p>
            <a:pPr>
              <a:defRPr/>
            </a:pPr>
            <a:r>
              <a:rPr lang="sk-SK" sz="2800" dirty="0">
                <a:latin typeface="Comic Sans MS" panose="030F0702030302020204" pitchFamily="66" charset="0"/>
              </a:rPr>
              <a:t> </a:t>
            </a:r>
            <a:r>
              <a:rPr lang="sk-SK" sz="2800" dirty="0" smtClean="0">
                <a:latin typeface="Comic Sans MS" panose="030F0702030302020204" pitchFamily="66" charset="0"/>
              </a:rPr>
              <a:t>                      nikto nie je ako Ty.</a:t>
            </a:r>
          </a:p>
          <a:p>
            <a:pPr>
              <a:defRPr/>
            </a:pPr>
            <a:endParaRPr lang="sk-SK" sz="2800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sk-SK" sz="2800" dirty="0" smtClean="0">
                <a:latin typeface="Comic Sans MS" panose="030F0702030302020204" pitchFamily="66" charset="0"/>
              </a:rPr>
              <a:t>       Tebe patrí chvála.</a:t>
            </a:r>
          </a:p>
          <a:p>
            <a:pPr>
              <a:defRPr/>
            </a:pPr>
            <a:endParaRPr lang="sk-SK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3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4719" y="347741"/>
            <a:ext cx="5833056" cy="1507067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hostina</a:t>
            </a:r>
            <a:endParaRPr lang="sk-SK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://www.femina.cz/uploads/kolektivy/vanoce_jidlo_stul_hostina_denik_clanek_so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0" y="3407350"/>
            <a:ext cx="3818264" cy="2847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101" y="2856195"/>
            <a:ext cx="5116829" cy="3398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929146" y="1598634"/>
            <a:ext cx="7094392" cy="139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Nesýti iba naše telo, </a:t>
            </a:r>
            <a:r>
              <a:rPr lang="sk-SK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predovšetkým </a:t>
            </a:r>
            <a:endParaRPr lang="sk-SK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našu dušu.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11" y="489408"/>
            <a:ext cx="2231159" cy="3171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468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2231" y="544134"/>
            <a:ext cx="85344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Prečo ideme na svätú omšu?     </a:t>
            </a:r>
            <a:endParaRPr lang="sk-SK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7" descr="http://s4.hubimg.com/u/2895615_f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959901"/>
            <a:ext cx="5780982" cy="4341243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 pole 23"/>
          <p:cNvSpPr>
            <a:spLocks noChangeArrowheads="1"/>
          </p:cNvSpPr>
          <p:nvPr/>
        </p:nvSpPr>
        <p:spPr bwMode="auto">
          <a:xfrm rot="352932">
            <a:off x="6336723" y="1055336"/>
            <a:ext cx="5219209" cy="4468237"/>
          </a:xfrm>
          <a:prstGeom prst="verticalScroll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69000">
                <a:srgbClr val="F2B28A"/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2700000" scaled="1"/>
            <a:tileRect/>
          </a:gradFill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upright="1"/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1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sk-SK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POZVANIE</a:t>
            </a:r>
            <a:endParaRPr lang="sk-SK" sz="3200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16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k-S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2000" b="1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Kedy?  </a:t>
            </a:r>
            <a:r>
              <a:rPr lang="sk-SK" sz="20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V nedeľu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2000" b="1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Kde?    </a:t>
            </a:r>
            <a:r>
              <a:rPr lang="sk-SK" sz="20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V našom kostole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2000" b="1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Prines si:  </a:t>
            </a:r>
            <a:r>
              <a:rPr lang="sk-SK" sz="20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radosť  a 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20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       otvorené srdce.</a:t>
            </a:r>
            <a:r>
              <a:rPr lang="sk-SK" sz="2000" b="1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2000" b="1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2000" b="1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sk-SK" sz="2000" b="1" dirty="0">
                <a:solidFill>
                  <a:srgbClr val="00CC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sk-SK" sz="2000" b="1" dirty="0">
                <a:solidFill>
                  <a:srgbClr val="00CC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2000" b="1" dirty="0">
                <a:solidFill>
                  <a:srgbClr val="00CC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sk-SK" sz="2000" b="1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sk-SK" sz="2000" b="1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Teším sa na Teba!</a:t>
            </a:r>
            <a:endParaRPr lang="sk-S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sk-SK" sz="2000" b="1" dirty="0">
                <a:solidFill>
                  <a:srgbClr val="0D0D0D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Tvoj priateľ </a:t>
            </a:r>
            <a:r>
              <a:rPr lang="sk-SK" sz="2000" b="1" dirty="0">
                <a:solidFill>
                  <a:srgbClr val="FFFF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JEŽIŠ</a:t>
            </a:r>
            <a:endParaRPr lang="sk-SK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5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49" y="2228046"/>
            <a:ext cx="6065144" cy="404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0" descr="http://www.turnbacktogod.com/wp-content/uploads/2008/10/jesus-with-children-1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5987">
            <a:off x="980987" y="902272"/>
            <a:ext cx="2638894" cy="3372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4468454" y="155350"/>
            <a:ext cx="6646014" cy="2201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sk-SK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STRETNUTIE</a:t>
            </a:r>
            <a:r>
              <a:rPr lang="sk-SK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sk-SK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sk-SK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ktoré prináša </a:t>
            </a:r>
            <a:r>
              <a:rPr lang="sk-SK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RADOSŤ</a:t>
            </a:r>
            <a:r>
              <a:rPr lang="sk-SK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   </a:t>
            </a:r>
            <a:endParaRPr lang="sk-SK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92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180" y="540910"/>
            <a:ext cx="3050662" cy="26015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Kde sa slávi </a:t>
            </a:r>
          </a:p>
          <a:p>
            <a:pPr marL="0" indent="0">
              <a:buNone/>
            </a:pPr>
            <a:r>
              <a:rPr lang="sk-SK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svätá </a:t>
            </a:r>
          </a:p>
          <a:p>
            <a:pPr marL="0" indent="0">
              <a:buNone/>
            </a:pPr>
            <a:r>
              <a:rPr lang="sk-SK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omša</a:t>
            </a:r>
            <a:r>
              <a:rPr lang="sk-SK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39" y="386977"/>
            <a:ext cx="8099995" cy="6074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581180" y="5444541"/>
            <a:ext cx="2738907" cy="927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sk-SK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 kostole.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2005" y="386977"/>
            <a:ext cx="2747336" cy="29101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10214735" y="3142445"/>
            <a:ext cx="1105796" cy="927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sk-SK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zvon</a:t>
            </a:r>
          </a:p>
        </p:txBody>
      </p:sp>
    </p:spTree>
    <p:extLst>
      <p:ext uri="{BB962C8B-B14F-4D97-AF65-F5344CB8AC3E}">
        <p14:creationId xmlns:p14="http://schemas.microsoft.com/office/powerpoint/2010/main" val="18164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020" y="1246351"/>
            <a:ext cx="2680783" cy="5337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9" descr="https://encrypted-tbn0.gstatic.com/images?q=tbn:ANd9GcTnUtjD3loasMaqoQek_qOmRp_kL3pNT3UVFXMsjR80Zd8AGO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7399" r="9200" b="9685"/>
          <a:stretch>
            <a:fillRect/>
          </a:stretch>
        </p:blipFill>
        <p:spPr bwMode="auto">
          <a:xfrm>
            <a:off x="4321741" y="2627615"/>
            <a:ext cx="2117570" cy="3237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rn.christ-net.sk/0110/rn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957">
            <a:off x="1006730" y="782831"/>
            <a:ext cx="2641478" cy="3918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1707304" y="4930758"/>
            <a:ext cx="2464998" cy="1532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sk-SK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Svätenička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endParaRPr lang="sk-SK" sz="105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sk-SK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Očistenie</a:t>
            </a:r>
            <a:endParaRPr lang="sk-SK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717679" y="1429128"/>
            <a:ext cx="3330493" cy="1083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sk-SK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Prežehnanie sa</a:t>
            </a:r>
            <a:endParaRPr lang="sk-SK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7048172" y="162394"/>
            <a:ext cx="4774634" cy="1083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sk-SK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Pokľaknutie - pozdrav</a:t>
            </a:r>
            <a:endParaRPr lang="sk-SK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7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8162" y="566224"/>
            <a:ext cx="8534400" cy="9818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Svätá omša má 2 hlavné časti: </a:t>
            </a:r>
            <a:endParaRPr lang="sk-SK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164553" y="2705136"/>
            <a:ext cx="4661437" cy="1076325"/>
          </a:xfrm>
          <a:prstGeom prst="rect">
            <a:avLst/>
          </a:prstGeom>
          <a:gradFill rotWithShape="1">
            <a:gsLst>
              <a:gs pos="0">
                <a:srgbClr val="996600">
                  <a:gamma/>
                  <a:tint val="0"/>
                  <a:invGamma/>
                </a:srgbClr>
              </a:gs>
              <a:gs pos="100000">
                <a:srgbClr val="996600"/>
              </a:gs>
            </a:gsLst>
            <a:path path="shape">
              <a:fillToRect l="50000" t="50000" r="50000" b="50000"/>
            </a:path>
          </a:gradFill>
          <a:ln w="57150" cmpd="thinThick" algn="ctr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k-SK" sz="3200" b="1" dirty="0" smtClean="0">
                <a:solidFill>
                  <a:srgbClr val="36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1. BOHOSLUŽBA   </a:t>
            </a:r>
            <a:r>
              <a:rPr lang="sk-SK" sz="3200" b="1" dirty="0">
                <a:solidFill>
                  <a:srgbClr val="36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SLOVA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164553" y="4264173"/>
            <a:ext cx="4661436" cy="10779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  <a:tileRect/>
          </a:gradFill>
          <a:ln w="57150" cmpd="thinThick" algn="ctr">
            <a:solidFill>
              <a:srgbClr val="008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sk-SK" sz="3200" b="1" dirty="0" smtClean="0">
                <a:solidFill>
                  <a:srgbClr val="145E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2. BOHOSLUŽBA   </a:t>
            </a:r>
            <a:r>
              <a:rPr lang="sk-SK" sz="3200" b="1" dirty="0">
                <a:solidFill>
                  <a:srgbClr val="145E0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OBETY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54" y="1667667"/>
            <a:ext cx="2818046" cy="4227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6057765" y="1932343"/>
            <a:ext cx="2962142" cy="506423"/>
          </a:xfrm>
          <a:prstGeom prst="rect">
            <a:avLst/>
          </a:prstGeom>
          <a:ln w="2540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sk-SK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Úvodné obrady</a:t>
            </a:r>
            <a:endParaRPr lang="sk-SK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931359" y="5571586"/>
            <a:ext cx="3400896" cy="506423"/>
          </a:xfrm>
          <a:prstGeom prst="rect">
            <a:avLst/>
          </a:prstGeom>
          <a:ln w="25400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sk-SK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Záverečné obrady</a:t>
            </a:r>
            <a:endParaRPr lang="sk-SK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6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4515" y="1649470"/>
            <a:ext cx="6038561" cy="1498446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Prežehnanie a pozdrav kňaza</a:t>
            </a:r>
          </a:p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Úkon kajúcnosti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93305" y="710310"/>
            <a:ext cx="4068094" cy="78363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5400" cmpd="dbl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sk-SK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Úvodné obrady</a:t>
            </a:r>
            <a:endParaRPr lang="sk-SK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75" y="444273"/>
            <a:ext cx="2218017" cy="3313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BlokTextu 9"/>
          <p:cNvSpPr txBox="1">
            <a:spLocks noChangeArrowheads="1"/>
          </p:cNvSpPr>
          <p:nvPr/>
        </p:nvSpPr>
        <p:spPr bwMode="auto">
          <a:xfrm>
            <a:off x="8844319" y="3782197"/>
            <a:ext cx="2592387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Kňaz zastupuje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Pána Ježiša</a:t>
            </a:r>
            <a:endParaRPr lang="sk-SK" altLang="sk-SK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80" y="3147916"/>
            <a:ext cx="4307104" cy="3230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6067153" y="4574498"/>
            <a:ext cx="6038561" cy="14939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Oslavná pieseň Glória</a:t>
            </a:r>
          </a:p>
          <a:p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Modlitba dňa</a:t>
            </a:r>
            <a:endParaRPr lang="sk-SK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14" descr="http://www.churchleaders.com/files/article_images/teaching_kids_prayer_505493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12" y="2463088"/>
            <a:ext cx="2925938" cy="19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5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1716</TotalTime>
  <Words>388</Words>
  <Application>Microsoft Office PowerPoint</Application>
  <PresentationFormat>Širokoúhlá obrazovka</PresentationFormat>
  <Paragraphs>124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30" baseType="lpstr">
      <vt:lpstr>Arial</vt:lpstr>
      <vt:lpstr>Bookman Old Style</vt:lpstr>
      <vt:lpstr>Calibri</vt:lpstr>
      <vt:lpstr>Century Gothic</vt:lpstr>
      <vt:lpstr>Comic Sans MS</vt:lpstr>
      <vt:lpstr>Times New Roman</vt:lpstr>
      <vt:lpstr>Wingdings</vt:lpstr>
      <vt:lpstr>Wingdings 3</vt:lpstr>
      <vt:lpstr>Řez</vt:lpstr>
      <vt:lpstr>Svätá  omša</vt:lpstr>
      <vt:lpstr>obeta</vt:lpstr>
      <vt:lpstr>hostina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laptop HP</dc:creator>
  <cp:lastModifiedBy>laptop HP</cp:lastModifiedBy>
  <cp:revision>57</cp:revision>
  <dcterms:created xsi:type="dcterms:W3CDTF">2015-10-17T08:46:35Z</dcterms:created>
  <dcterms:modified xsi:type="dcterms:W3CDTF">2016-02-05T20:54:38Z</dcterms:modified>
</cp:coreProperties>
</file>