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0DEFD1-D159-4A19-8F65-F11706EC9F57}" type="datetimeFigureOut">
              <a:rPr lang="sk-SK" smtClean="0"/>
              <a:pPr/>
              <a:t>17. 1. 2017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6E86D9-2109-4B30-B8D7-BAA168CBA4C8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Výsledok vyhľadávania obrázkov pre dopyt vo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785926"/>
            <a:ext cx="7851648" cy="1414474"/>
          </a:xfrm>
        </p:spPr>
        <p:txBody>
          <a:bodyPr>
            <a:normAutofit fontScale="90000"/>
          </a:bodyPr>
          <a:lstStyle/>
          <a:p>
            <a:r>
              <a:rPr lang="sk-SK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Depresia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4643446"/>
            <a:ext cx="5114778" cy="500066"/>
          </a:xfrm>
        </p:spPr>
        <p:txBody>
          <a:bodyPr>
            <a:normAutofit/>
          </a:bodyPr>
          <a:lstStyle/>
          <a:p>
            <a:r>
              <a:rPr lang="sk-SK" dirty="0" smtClean="0"/>
              <a:t>MUDr. Jana Dubravská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Ďalšie príznaky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endParaRPr lang="sk-SK" sz="2300" dirty="0" smtClean="0"/>
          </a:p>
          <a:p>
            <a:r>
              <a:rPr lang="sk-SK" sz="2400" dirty="0" smtClean="0"/>
              <a:t>Problémy s  rozmýšľaním a koncentráciou- neschopnosť  koncentrovať sa na aktivity, kde sa vyžaduje sústredenie. Problematické rozhodovanie sa v bežných situáciách.</a:t>
            </a:r>
          </a:p>
          <a:p>
            <a:r>
              <a:rPr lang="sk-SK" sz="2400" dirty="0" smtClean="0"/>
              <a:t> Znížené </a:t>
            </a:r>
            <a:r>
              <a:rPr lang="sk-SK" sz="2400" dirty="0" err="1" smtClean="0"/>
              <a:t>sebavedomie-strata</a:t>
            </a:r>
            <a:r>
              <a:rPr lang="sk-SK" sz="2400" dirty="0" smtClean="0"/>
              <a:t> sebaistoty, pocity zlyhania v budúcnosti, pocity menejcennosti</a:t>
            </a:r>
          </a:p>
          <a:p>
            <a:r>
              <a:rPr lang="sk-SK" sz="2400" dirty="0" smtClean="0"/>
              <a:t>Pocity viny alebo zbytočnosti –chorobné pocity  viny, ktoré sú v rozpore s hodnotením iných, nezodpovedajú realite</a:t>
            </a:r>
          </a:p>
          <a:p>
            <a:r>
              <a:rPr lang="sk-SK" sz="2400" dirty="0" smtClean="0"/>
              <a:t>Hypochondrické myšlienky -obavy z vážnej, najmä z telesnej choroby</a:t>
            </a:r>
          </a:p>
          <a:p>
            <a:r>
              <a:rPr lang="sk-SK" sz="2400" dirty="0" smtClean="0"/>
              <a:t>Obavy z nereálnych problémov, napr. zo schudobnenia</a:t>
            </a:r>
          </a:p>
          <a:p>
            <a:endParaRPr lang="sk-SK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H="1">
            <a:off x="10644230" y="274638"/>
            <a:ext cx="857256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endParaRPr lang="sk-SK" sz="2300" dirty="0" smtClean="0"/>
          </a:p>
          <a:p>
            <a:r>
              <a:rPr lang="sk-SK" sz="2400" dirty="0" smtClean="0"/>
              <a:t>Znížená schopnosť myslieť, spomalené myslenie a rečový prejav</a:t>
            </a:r>
          </a:p>
          <a:p>
            <a:r>
              <a:rPr lang="sk-SK" sz="2400" dirty="0" smtClean="0"/>
              <a:t>Myšlienky na sebapoškodenie alebo samovraždu-pretrvávajúce myšlienky na ublíženie sebe samému “ Je lepšie nežiť, nezaslúžim si žiť“ </a:t>
            </a:r>
          </a:p>
          <a:p>
            <a:r>
              <a:rPr lang="sk-SK" sz="2400" dirty="0" smtClean="0"/>
              <a:t>10-15</a:t>
            </a:r>
            <a:r>
              <a:rPr lang="sk-SK" sz="2400" dirty="0" smtClean="0"/>
              <a:t>% depresívnych ľudí realizuje samovražedný pokus , samovražedné myšlienky má 2/3 ľudí s depresiou</a:t>
            </a:r>
          </a:p>
          <a:p>
            <a:r>
              <a:rPr lang="sk-SK" sz="2400" dirty="0" smtClean="0"/>
              <a:t>Zmena chuti do jedla /nechutenstvo/ a zmena hmotnosti </a:t>
            </a:r>
          </a:p>
          <a:p>
            <a:r>
              <a:rPr lang="sk-SK" sz="2400" dirty="0" smtClean="0"/>
              <a:t> Poruchy spánku  – problém so zaspávaním, s udržaním spánku či predčasné prebúdzanie sa, niekedy je aj zvýšená spavosť.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Depresia– špecifiká v detstve a adolescencii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rmAutofit fontScale="92500" lnSpcReduction="10000"/>
          </a:bodyPr>
          <a:lstStyle/>
          <a:p>
            <a:r>
              <a:rPr lang="sk-SK" sz="2500" dirty="0" smtClean="0"/>
              <a:t>výskyt typických aj netypických príznakov </a:t>
            </a:r>
          </a:p>
          <a:p>
            <a:r>
              <a:rPr lang="sk-SK" sz="2500" dirty="0" smtClean="0"/>
              <a:t>kolísanie nálady, úzkosť, strach, podráždenosť, apatia</a:t>
            </a:r>
          </a:p>
          <a:p>
            <a:r>
              <a:rPr lang="sk-SK" sz="2500" dirty="0" smtClean="0"/>
              <a:t>únava,  nuda,  spavosť,  zlyhávanie v škole</a:t>
            </a:r>
          </a:p>
          <a:p>
            <a:r>
              <a:rPr lang="sk-SK" sz="2500" dirty="0" smtClean="0"/>
              <a:t>hypochondrické a telesné príznaky /bolesti brucha, hlavy/ </a:t>
            </a:r>
          </a:p>
          <a:p>
            <a:r>
              <a:rPr lang="sk-SK" sz="2500" dirty="0" smtClean="0"/>
              <a:t>poruchy správania – impulzívne,  rizikové až asociálne správanie/(napr. záškoláctvo, bezcieľne potulovanie sa/ </a:t>
            </a:r>
          </a:p>
          <a:p>
            <a:r>
              <a:rPr lang="sk-SK" sz="2500" dirty="0" smtClean="0"/>
              <a:t>konzumácia alkoholu, drog /na zmiernenie nepohody/ </a:t>
            </a:r>
          </a:p>
          <a:p>
            <a:r>
              <a:rPr lang="sk-SK" sz="2500" dirty="0" smtClean="0"/>
              <a:t>adolescent často uvádza vonkajšie, tzv. reaktívne faktory /napr. problémy doma,  v škole,  vo vzťahoch/ </a:t>
            </a:r>
            <a:r>
              <a:rPr lang="sk-SK" sz="2500" dirty="0" smtClean="0"/>
              <a:t>, </a:t>
            </a:r>
            <a:r>
              <a:rPr lang="sk-SK" sz="2500" dirty="0" smtClean="0"/>
              <a:t>je nešťastný, nespokojný. Po účinnej liečbe dochádza k pozitívnemu hodnoteniu reality .</a:t>
            </a:r>
          </a:p>
          <a:p>
            <a:r>
              <a:rPr lang="sk-SK" sz="2500" dirty="0" smtClean="0"/>
              <a:t>samovražedná myšlienky, samovražedná aktivita</a:t>
            </a:r>
          </a:p>
          <a:p>
            <a:r>
              <a:rPr lang="sk-SK" sz="2500" dirty="0" smtClean="0"/>
              <a:t>Vo všeobecnosti  platí, že čím je dieťa mladšie, tým viac sa depresia  prejavuje telesnými ťažkosťami.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Liečba depresie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Cieľom je:</a:t>
            </a:r>
          </a:p>
          <a:p>
            <a:r>
              <a:rPr lang="sk-SK" dirty="0" smtClean="0"/>
              <a:t> odstrániť príznaky poruchy  </a:t>
            </a:r>
          </a:p>
          <a:p>
            <a:r>
              <a:rPr lang="sk-SK" dirty="0" smtClean="0"/>
              <a:t>obnoviť pôvodné pracovné a spoločenské uplatnenie</a:t>
            </a:r>
          </a:p>
          <a:p>
            <a:r>
              <a:rPr lang="sk-SK" dirty="0" smtClean="0"/>
              <a:t> zlepšiť sebestačnosť  chorého a jeho sociálnu reintegráciu </a:t>
            </a:r>
          </a:p>
          <a:p>
            <a:r>
              <a:rPr lang="sk-SK" dirty="0" smtClean="0"/>
              <a:t>zamedziť opakovaniu depresie  </a:t>
            </a:r>
          </a:p>
          <a:p>
            <a:r>
              <a:rPr lang="sk-SK" dirty="0" smtClean="0"/>
              <a:t>Depresia  je dobre liečiteľné ochorenie. Účinnosť liečby je vysoká.</a:t>
            </a:r>
          </a:p>
          <a:p>
            <a:r>
              <a:rPr lang="sk-SK" dirty="0" smtClean="0"/>
              <a:t>Možnosti liečby:</a:t>
            </a:r>
          </a:p>
          <a:p>
            <a:r>
              <a:rPr lang="sk-SK" dirty="0" smtClean="0"/>
              <a:t>Farmakoterapia  /najmä </a:t>
            </a:r>
            <a:r>
              <a:rPr lang="sk-SK" dirty="0" err="1" smtClean="0"/>
              <a:t>antidepresíva</a:t>
            </a:r>
            <a:r>
              <a:rPr lang="sk-SK" dirty="0" smtClean="0"/>
              <a:t>/</a:t>
            </a:r>
          </a:p>
          <a:p>
            <a:r>
              <a:rPr lang="sk-SK" dirty="0" smtClean="0"/>
              <a:t>Psychoterapia</a:t>
            </a:r>
          </a:p>
          <a:p>
            <a:r>
              <a:rPr lang="sk-SK" dirty="0" err="1" smtClean="0"/>
              <a:t>Elektrokonvulzívna</a:t>
            </a:r>
            <a:r>
              <a:rPr lang="sk-SK" dirty="0" smtClean="0"/>
              <a:t>  terapia /</a:t>
            </a:r>
            <a:r>
              <a:rPr lang="sk-SK" dirty="0" err="1" smtClean="0"/>
              <a:t>elektrošoky</a:t>
            </a:r>
            <a:r>
              <a:rPr lang="sk-SK" dirty="0" smtClean="0"/>
              <a:t>/- aplikované pri </a:t>
            </a:r>
            <a:r>
              <a:rPr lang="sk-SK" dirty="0" err="1" smtClean="0"/>
              <a:t>tažkej</a:t>
            </a:r>
            <a:r>
              <a:rPr lang="sk-SK" dirty="0" smtClean="0"/>
              <a:t> </a:t>
            </a:r>
            <a:r>
              <a:rPr lang="sk-SK" dirty="0" smtClean="0"/>
              <a:t>depresii </a:t>
            </a:r>
            <a:r>
              <a:rPr lang="sk-SK" dirty="0" smtClean="0"/>
              <a:t>počas hospitalizácie 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3000372"/>
            <a:ext cx="7851648" cy="142876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H="1">
            <a:off x="9786974" y="3357562"/>
            <a:ext cx="2214578" cy="1623574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36" name="Picture 12" descr="Súvisiaci obrázok"/>
          <p:cNvPicPr>
            <a:picLocks noChangeAspect="1" noChangeArrowheads="1"/>
          </p:cNvPicPr>
          <p:nvPr/>
        </p:nvPicPr>
        <p:blipFill>
          <a:blip r:embed="rId2"/>
          <a:srcRect l="7143" t="3750" r="7143" b="6249"/>
          <a:stretch>
            <a:fillRect/>
          </a:stretch>
        </p:blipFill>
        <p:spPr bwMode="auto">
          <a:xfrm>
            <a:off x="6143636" y="1285860"/>
            <a:ext cx="1928826" cy="19288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Šípka doprava 11"/>
          <p:cNvSpPr/>
          <p:nvPr/>
        </p:nvSpPr>
        <p:spPr>
          <a:xfrm>
            <a:off x="3500430" y="1857364"/>
            <a:ext cx="242889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4" name="Picture 2" descr="Blueticons - Win by javierocasio"/>
          <p:cNvPicPr>
            <a:picLocks noChangeAspect="1" noChangeArrowheads="1"/>
          </p:cNvPicPr>
          <p:nvPr/>
        </p:nvPicPr>
        <p:blipFill>
          <a:blip r:embed="rId3"/>
          <a:srcRect l="62251" t="46154" r="15999" b="19230"/>
          <a:stretch>
            <a:fillRect/>
          </a:stretch>
        </p:blipFill>
        <p:spPr bwMode="auto">
          <a:xfrm>
            <a:off x="928662" y="1285860"/>
            <a:ext cx="1933589" cy="20002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10001288" y="274638"/>
            <a:ext cx="642942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5720" y="642918"/>
            <a:ext cx="8401080" cy="5364373"/>
          </a:xfrm>
        </p:spPr>
        <p:txBody>
          <a:bodyPr>
            <a:normAutofit/>
          </a:bodyPr>
          <a:lstStyle/>
          <a:p>
            <a:endParaRPr lang="sk-SK" sz="2400" dirty="0" smtClean="0"/>
          </a:p>
          <a:p>
            <a:r>
              <a:rPr lang="sk-SK" sz="2400" dirty="0" smtClean="0"/>
              <a:t>Depresia /depresívna porucha / patrí k závažným psychickým poruchám, ako z medicínskeho, tak aj z celospoločenského hľadiska.</a:t>
            </a:r>
          </a:p>
          <a:p>
            <a:endParaRPr lang="sk-SK" sz="2400" dirty="0" smtClean="0"/>
          </a:p>
          <a:p>
            <a:r>
              <a:rPr lang="sk-SK" sz="2400" dirty="0" smtClean="0"/>
              <a:t> Patrí medzi najčastejšie duševné </a:t>
            </a:r>
            <a:r>
              <a:rPr lang="sk-SK" sz="2400" dirty="0" err="1" smtClean="0"/>
              <a:t>poruchy-spolu</a:t>
            </a:r>
            <a:r>
              <a:rPr lang="sk-SK" sz="2400" dirty="0" smtClean="0"/>
              <a:t> s úzkostnými poruchami a závislosťou od alkoholu</a:t>
            </a:r>
          </a:p>
          <a:p>
            <a:endParaRPr lang="sk-SK" sz="2400" dirty="0" smtClean="0"/>
          </a:p>
          <a:p>
            <a:r>
              <a:rPr lang="sk-SK" sz="2400" dirty="0" smtClean="0"/>
              <a:t>Na Slovensku je výskyt  depresie v dospelej populácii približne </a:t>
            </a:r>
            <a:r>
              <a:rPr lang="sk-SK" sz="2400" dirty="0" smtClean="0"/>
              <a:t>17%. </a:t>
            </a:r>
            <a:r>
              <a:rPr lang="sk-SK" sz="2400" dirty="0" smtClean="0"/>
              <a:t>Postihnutie žien a mužov sa udáva v pomere 2:1, najvyšší výskyt je vo vekovej skupine 40 – 55 rokov.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H="1">
            <a:off x="10072726" y="274638"/>
            <a:ext cx="1000132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lnSpcReduction="10000"/>
          </a:bodyPr>
          <a:lstStyle/>
          <a:p>
            <a:r>
              <a:rPr lang="sk-SK" sz="2500" dirty="0" smtClean="0"/>
              <a:t>Depresia postihuje ľudí bez rozdielu. Príznaky depresie sa  môžu vyvinúť u každého človeka, u mužov i u žien, v každom veku, v každej spoločenskej vrstve. Depresia postihuje rovnako chudobných i bohatých, úspešných v práci i nezamestnaných , veriacich  i </a:t>
            </a:r>
            <a:r>
              <a:rPr lang="sk-SK" sz="2500" dirty="0" smtClean="0"/>
              <a:t>neveriacich. </a:t>
            </a:r>
            <a:endParaRPr lang="sk-SK" sz="2500" dirty="0" smtClean="0"/>
          </a:p>
          <a:p>
            <a:endParaRPr lang="sk-SK" sz="2500" dirty="0" smtClean="0"/>
          </a:p>
          <a:p>
            <a:r>
              <a:rPr lang="sk-SK" sz="2500" dirty="0" smtClean="0"/>
              <a:t>Chorému  prináša veľké  utrpenie a výrazne znižuje kvalitu jeho života. </a:t>
            </a:r>
          </a:p>
          <a:p>
            <a:endParaRPr lang="sk-SK" sz="2500" dirty="0" smtClean="0"/>
          </a:p>
          <a:p>
            <a:r>
              <a:rPr lang="sk-SK" sz="2500" dirty="0" smtClean="0"/>
              <a:t>Depresia nie </a:t>
            </a:r>
            <a:r>
              <a:rPr lang="sk-SK" sz="2500" dirty="0" smtClean="0"/>
              <a:t>je prejavom slabosti </a:t>
            </a:r>
            <a:r>
              <a:rPr lang="sk-SK" sz="2500" dirty="0" smtClean="0"/>
              <a:t>a nie  je to ani nedostatok  nádeje a viery v Boha. </a:t>
            </a:r>
          </a:p>
          <a:p>
            <a:endParaRPr lang="sk-SK" sz="2500" dirty="0" smtClean="0"/>
          </a:p>
          <a:p>
            <a:r>
              <a:rPr lang="sk-SK" sz="2500" dirty="0" smtClean="0"/>
              <a:t>Depresia je </a:t>
            </a:r>
            <a:r>
              <a:rPr lang="sk-SK" sz="2500" dirty="0" smtClean="0"/>
              <a:t>choroba.</a:t>
            </a:r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Príčiny depresie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r>
              <a:rPr lang="sk-SK" sz="2500" dirty="0" smtClean="0"/>
              <a:t>Príčina  depresie nie je doteraz uspokojivo objasnená</a:t>
            </a:r>
            <a:r>
              <a:rPr lang="sk-SK" sz="2500" b="1" dirty="0" smtClean="0"/>
              <a:t>.</a:t>
            </a:r>
            <a:r>
              <a:rPr lang="sk-SK" sz="2500" dirty="0" smtClean="0"/>
              <a:t> Vieme však , že ide o chemickú nerovnováhu určitých látok v mozgu, najmä </a:t>
            </a:r>
            <a:r>
              <a:rPr lang="sk-SK" sz="2500" dirty="0" err="1" smtClean="0"/>
              <a:t>serotonínu</a:t>
            </a:r>
            <a:r>
              <a:rPr lang="sk-SK" sz="2500" dirty="0" smtClean="0"/>
              <a:t>, </a:t>
            </a:r>
            <a:r>
              <a:rPr lang="sk-SK" sz="2500" dirty="0" err="1" smtClean="0"/>
              <a:t>noradrenalínu</a:t>
            </a:r>
            <a:r>
              <a:rPr lang="sk-SK" sz="2500" dirty="0" smtClean="0"/>
              <a:t> a </a:t>
            </a:r>
            <a:r>
              <a:rPr lang="sk-SK" sz="2500" dirty="0" err="1" smtClean="0"/>
              <a:t>dopamínu</a:t>
            </a:r>
            <a:r>
              <a:rPr lang="sk-SK" sz="2500" dirty="0" smtClean="0"/>
              <a:t>.</a:t>
            </a:r>
          </a:p>
          <a:p>
            <a:pPr>
              <a:buNone/>
            </a:pPr>
            <a:r>
              <a:rPr lang="sk-SK" sz="2500" dirty="0" smtClean="0"/>
              <a:t> </a:t>
            </a:r>
          </a:p>
          <a:p>
            <a:r>
              <a:rPr lang="sk-SK" sz="2500" dirty="0" smtClean="0"/>
              <a:t>Týchto chemických látok, najmä </a:t>
            </a:r>
            <a:r>
              <a:rPr lang="sk-SK" sz="2500" dirty="0" err="1" smtClean="0"/>
              <a:t>serotonínu</a:t>
            </a:r>
            <a:r>
              <a:rPr lang="sk-SK" sz="2500" dirty="0" smtClean="0"/>
              <a:t>, nie je dostatok  v tých  nervových bunkách v mozgu, ktoré sú  zodpovedné  za reguláciu nálady.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143000"/>
          </a:xfrm>
        </p:spPr>
        <p:txBody>
          <a:bodyPr>
            <a:normAutofit/>
          </a:bodyPr>
          <a:lstStyle/>
          <a:p>
            <a:r>
              <a:rPr lang="sk-SK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ktoré sa podieľajú na vzniku  depresie</a:t>
            </a:r>
            <a:endParaRPr lang="sk-SK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Genetické </a:t>
            </a:r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faktory</a:t>
            </a:r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sk-SK" sz="2400" dirty="0" err="1" smtClean="0"/>
              <a:t>údaje</a:t>
            </a:r>
            <a:r>
              <a:rPr lang="sk-SK" sz="2400" dirty="0" smtClean="0"/>
              <a:t> </a:t>
            </a:r>
            <a:r>
              <a:rPr lang="sk-SK" sz="2400" dirty="0" smtClean="0"/>
              <a:t>potvrdzujú častejší výskyt depresie a iných porúch nálady u pokrvných </a:t>
            </a:r>
            <a:r>
              <a:rPr lang="sk-SK" sz="2400" dirty="0" smtClean="0"/>
              <a:t>príbuzných.</a:t>
            </a:r>
            <a:endParaRPr lang="sk-SK" sz="2400" dirty="0" smtClean="0"/>
          </a:p>
          <a:p>
            <a:pPr>
              <a:buNone/>
            </a:pPr>
            <a:r>
              <a:rPr lang="sk-SK" sz="2400" dirty="0" smtClean="0"/>
              <a:t>    Genetické </a:t>
            </a:r>
            <a:r>
              <a:rPr lang="sk-SK" sz="2400" dirty="0" smtClean="0"/>
              <a:t>štúdie skúmajú rôzne gény, ktoré sú nositeľmi vlohy pre depresiu (genetická </a:t>
            </a:r>
            <a:r>
              <a:rPr lang="sk-SK" sz="2400" dirty="0" err="1" smtClean="0"/>
              <a:t>predispozícia</a:t>
            </a:r>
            <a:r>
              <a:rPr lang="sk-SK" sz="2400" dirty="0" smtClean="0"/>
              <a:t> pre depresiu) </a:t>
            </a:r>
          </a:p>
          <a:p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Psychosociálne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faktory-</a:t>
            </a:r>
            <a:r>
              <a:rPr lang="sk-SK" sz="2400" dirty="0" err="1" smtClean="0"/>
              <a:t>nepriaznivé</a:t>
            </a:r>
            <a:r>
              <a:rPr lang="sk-SK" sz="2400" dirty="0" smtClean="0"/>
              <a:t> </a:t>
            </a:r>
            <a:r>
              <a:rPr lang="sk-SK" sz="2400" dirty="0" smtClean="0"/>
              <a:t>životné </a:t>
            </a:r>
            <a:r>
              <a:rPr lang="sk-SK" sz="2400" dirty="0" smtClean="0"/>
              <a:t>udalosti, </a:t>
            </a:r>
            <a:r>
              <a:rPr lang="sk-SK" sz="2400" dirty="0" smtClean="0"/>
              <a:t>jednorazové či  opakované psychotraumy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Chronické 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telesné </a:t>
            </a:r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ochorenia</a:t>
            </a:r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sk-SK" sz="2400" dirty="0" err="1" smtClean="0"/>
              <a:t>srdcovocievne</a:t>
            </a:r>
            <a:r>
              <a:rPr lang="sk-SK" sz="2400" dirty="0" smtClean="0"/>
              <a:t> </a:t>
            </a:r>
            <a:r>
              <a:rPr lang="sk-SK" sz="2400" dirty="0" smtClean="0"/>
              <a:t>ochorenia, </a:t>
            </a:r>
            <a:r>
              <a:rPr lang="sk-SK" sz="2400" dirty="0" err="1" smtClean="0"/>
              <a:t>Parkinsonova</a:t>
            </a:r>
            <a:r>
              <a:rPr lang="sk-SK" sz="2400" dirty="0" smtClean="0"/>
              <a:t> </a:t>
            </a:r>
            <a:r>
              <a:rPr lang="sk-SK" sz="2400" dirty="0" smtClean="0"/>
              <a:t>choroba, skleróza </a:t>
            </a:r>
            <a:r>
              <a:rPr lang="sk-SK" sz="2400" dirty="0" err="1" smtClean="0"/>
              <a:t>multiplex</a:t>
            </a:r>
            <a:r>
              <a:rPr lang="sk-SK" sz="2400" dirty="0" smtClean="0"/>
              <a:t>, </a:t>
            </a:r>
            <a:r>
              <a:rPr lang="sk-SK" sz="2400" dirty="0" smtClean="0"/>
              <a:t>cukrovka</a:t>
            </a:r>
            <a:r>
              <a:rPr lang="sk-SK" sz="2400" dirty="0" smtClean="0"/>
              <a:t>, poruchy nadobličky, štítnej </a:t>
            </a:r>
            <a:r>
              <a:rPr lang="sk-SK" sz="2400" dirty="0" err="1" smtClean="0"/>
              <a:t>žľazy,nádorové</a:t>
            </a:r>
            <a:r>
              <a:rPr lang="sk-SK" sz="2400" dirty="0" smtClean="0"/>
              <a:t> ochorenia</a:t>
            </a:r>
            <a:endParaRPr lang="sk-SK" sz="2400" dirty="0" smtClean="0"/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Lieky s </a:t>
            </a:r>
            <a:r>
              <a:rPr lang="sk-SK" sz="2400" dirty="0" err="1" smtClean="0">
                <a:solidFill>
                  <a:schemeClr val="accent1">
                    <a:lumMod val="75000"/>
                  </a:schemeClr>
                </a:solidFill>
              </a:rPr>
              <a:t>depresogénnymi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účinkami</a:t>
            </a:r>
          </a:p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</a:rPr>
              <a:t>Alkohol a iné drogy</a:t>
            </a:r>
            <a:endParaRPr lang="sk-SK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H="1">
            <a:off x="10572792" y="274638"/>
            <a:ext cx="428628" cy="1143000"/>
          </a:xfrm>
        </p:spPr>
        <p:txBody>
          <a:bodyPr/>
          <a:lstStyle/>
          <a:p>
            <a:endParaRPr lang="sk-SK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/>
          <a:lstStyle/>
          <a:p>
            <a:endParaRPr lang="sk-SK" dirty="0" smtClean="0"/>
          </a:p>
          <a:p>
            <a:endParaRPr lang="sk-SK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Depresia, spôsobená genetickými faktormi </a:t>
            </a:r>
          </a:p>
          <a:p>
            <a:r>
              <a:rPr lang="sk-SK" dirty="0" smtClean="0"/>
              <a:t>Endogénna  /vnútorná/ depresia:</a:t>
            </a:r>
          </a:p>
          <a:p>
            <a:r>
              <a:rPr lang="sk-SK" dirty="0" smtClean="0"/>
              <a:t>nemá žiadnu vonkajšiu príčinu</a:t>
            </a:r>
          </a:p>
          <a:p>
            <a:r>
              <a:rPr lang="sk-SK" dirty="0" smtClean="0"/>
              <a:t>vždy je výskyt depresie u pokrvných príbuzných</a:t>
            </a:r>
          </a:p>
          <a:p>
            <a:r>
              <a:rPr lang="sk-SK" dirty="0" smtClean="0"/>
              <a:t>ide o ťažkú formu depresie     	                 </a:t>
            </a:r>
          </a:p>
          <a:p>
            <a:r>
              <a:rPr lang="sk-SK" dirty="0" smtClean="0"/>
              <a:t>časté hospitalizácie</a:t>
            </a:r>
          </a:p>
          <a:p>
            <a:r>
              <a:rPr lang="sk-SK" dirty="0" smtClean="0"/>
              <a:t>liečba je celoživotná 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572792" y="274638"/>
            <a:ext cx="214314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/>
          <a:lstStyle/>
          <a:p>
            <a:pPr>
              <a:buNone/>
            </a:pP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sk-SK" sz="2800" dirty="0" smtClean="0">
                <a:solidFill>
                  <a:schemeClr val="accent1">
                    <a:lumMod val="75000"/>
                  </a:schemeClr>
                </a:solidFill>
              </a:rPr>
              <a:t>   Podľa závažnosti  rozlišujeme:</a:t>
            </a:r>
          </a:p>
          <a:p>
            <a:r>
              <a:rPr lang="sk-SK" sz="2800" dirty="0" smtClean="0"/>
              <a:t>Ľahká depresívna porucha  </a:t>
            </a:r>
          </a:p>
          <a:p>
            <a:r>
              <a:rPr lang="sk-SK" sz="2800" dirty="0" smtClean="0"/>
              <a:t>Stredne ťažká depresívna porucha</a:t>
            </a:r>
          </a:p>
          <a:p>
            <a:r>
              <a:rPr lang="sk-SK" sz="2800" dirty="0" smtClean="0"/>
              <a:t>Ťažká depresívna porucha:</a:t>
            </a:r>
          </a:p>
          <a:p>
            <a:pPr>
              <a:buNone/>
            </a:pPr>
            <a:r>
              <a:rPr lang="sk-SK" sz="2800" dirty="0" smtClean="0"/>
              <a:t>   A/ Bez psychotických príznakov </a:t>
            </a:r>
          </a:p>
          <a:p>
            <a:pPr>
              <a:buNone/>
            </a:pPr>
            <a:r>
              <a:rPr lang="sk-SK" sz="2800" dirty="0" smtClean="0"/>
              <a:t>   B/ S psychotickými príznakmi 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 flipH="1">
            <a:off x="10858544" y="274638"/>
            <a:ext cx="214314" cy="1143000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k-SK" dirty="0" smtClean="0"/>
              <a:t>   </a:t>
            </a:r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Ako diagnostikujeme depresívnu poruchu:</a:t>
            </a:r>
            <a:r>
              <a:rPr lang="sk-SK" dirty="0" smtClean="0"/>
              <a:t> </a:t>
            </a:r>
          </a:p>
          <a:p>
            <a:r>
              <a:rPr lang="sk-SK" dirty="0" smtClean="0"/>
              <a:t>Ak človek trpí duševnou poruchou – depresiou, musíme u neho podrobným psychiatrickým vyšetrením zistiť: </a:t>
            </a:r>
          </a:p>
          <a:p>
            <a:r>
              <a:rPr lang="sk-SK" dirty="0" smtClean="0"/>
              <a:t>Depresívne príznaky: </a:t>
            </a:r>
          </a:p>
          <a:p>
            <a:r>
              <a:rPr lang="sk-SK" dirty="0" smtClean="0"/>
              <a:t>Depresívne príznaky musia trvať minimálne 2 týždne </a:t>
            </a:r>
          </a:p>
          <a:p>
            <a:r>
              <a:rPr lang="sk-SK" dirty="0" smtClean="0"/>
              <a:t>Depresívne príznaky musia byť intenzívne a sú celodenné</a:t>
            </a:r>
          </a:p>
          <a:p>
            <a:r>
              <a:rPr lang="sk-SK" dirty="0" smtClean="0"/>
              <a:t>Depresívne príznaky musia zhoršovať fungovanie človeka v rozličných oblastiach života – v pracovnom, v školskom výkone, v bežných denných činnostiach, vo fungovaní v rodine a domácnosti a v činnostiach voľného času</a:t>
            </a:r>
          </a:p>
          <a:p>
            <a:pPr>
              <a:buNone/>
            </a:pPr>
            <a:r>
              <a:rPr lang="sk-SK" dirty="0" smtClean="0"/>
              <a:t> </a:t>
            </a:r>
          </a:p>
          <a:p>
            <a:endParaRPr lang="sk-SK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89922"/>
          </a:xfrm>
        </p:spPr>
        <p:txBody>
          <a:bodyPr>
            <a:normAutofit fontScale="90000"/>
          </a:bodyPr>
          <a:lstStyle/>
          <a:p>
            <a:r>
              <a:rPr lang="sk-SK" b="0" dirty="0" smtClean="0">
                <a:effectLst/>
              </a:rPr>
              <a:t/>
            </a:r>
            <a:br>
              <a:rPr lang="sk-SK" b="0" dirty="0" smtClean="0">
                <a:effectLst/>
              </a:rPr>
            </a:br>
            <a:r>
              <a:rPr lang="sk-SK" b="0" dirty="0" smtClean="0">
                <a:effectLst/>
              </a:rPr>
              <a:t/>
            </a:r>
            <a:br>
              <a:rPr lang="sk-SK" b="0" dirty="0" smtClean="0">
                <a:effectLst/>
              </a:rPr>
            </a:br>
            <a:r>
              <a:rPr lang="sk-SK" b="0" dirty="0" smtClean="0">
                <a:effectLst/>
              </a:rPr>
              <a:t/>
            </a:r>
            <a:br>
              <a:rPr lang="sk-SK" b="0" dirty="0" smtClean="0">
                <a:effectLst/>
              </a:rPr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b="0" dirty="0" smtClean="0">
                <a:effectLst/>
              </a:rPr>
              <a:t/>
            </a:r>
            <a:br>
              <a:rPr lang="sk-SK" b="0" dirty="0" smtClean="0">
                <a:effectLst/>
              </a:rPr>
            </a:br>
            <a:r>
              <a:rPr lang="sk-SK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Základné  (typické) príznaky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>
            <a:normAutofit fontScale="55000" lnSpcReduction="20000"/>
          </a:bodyPr>
          <a:lstStyle/>
          <a:p>
            <a:r>
              <a:rPr lang="sk-SK" sz="4400" dirty="0" smtClean="0"/>
              <a:t>Depresívna nálada –  chorobný smútok,  skleslá nálada, </a:t>
            </a:r>
            <a:r>
              <a:rPr lang="sk-SK" sz="4400" dirty="0" err="1" smtClean="0"/>
              <a:t>obavná</a:t>
            </a:r>
            <a:r>
              <a:rPr lang="sk-SK" sz="4400" dirty="0" smtClean="0"/>
              <a:t>,  zúfalá, bezradná nálada</a:t>
            </a:r>
          </a:p>
          <a:p>
            <a:endParaRPr lang="sk-SK" sz="4400" dirty="0" smtClean="0"/>
          </a:p>
          <a:p>
            <a:r>
              <a:rPr lang="sk-SK" sz="4400" dirty="0" smtClean="0"/>
              <a:t>Strata záujmov a potešenia- zníženie záujmov a aktivít v </a:t>
            </a:r>
            <a:r>
              <a:rPr lang="sk-SK" sz="4400" dirty="0" err="1" smtClean="0"/>
              <a:t>roznych</a:t>
            </a:r>
            <a:r>
              <a:rPr lang="sk-SK" sz="4400" dirty="0" smtClean="0"/>
              <a:t> oblastiach.„Nič mi nevie urobiť </a:t>
            </a:r>
            <a:r>
              <a:rPr lang="sk-SK" sz="4400" dirty="0" err="1" smtClean="0"/>
              <a:t>radosť,nič</a:t>
            </a:r>
            <a:r>
              <a:rPr lang="sk-SK" sz="4400" dirty="0" smtClean="0"/>
              <a:t> ma nebaví, </a:t>
            </a:r>
            <a:r>
              <a:rPr lang="sk-SK" sz="4400" dirty="0" smtClean="0"/>
              <a:t>nič ma nevie </a:t>
            </a:r>
            <a:r>
              <a:rPr lang="sk-SK" sz="4400" dirty="0" err="1" smtClean="0"/>
              <a:t>potešiť“.Pacient</a:t>
            </a:r>
            <a:r>
              <a:rPr lang="sk-SK" sz="4400" dirty="0" smtClean="0"/>
              <a:t> sa prestane tešiť z </a:t>
            </a:r>
            <a:r>
              <a:rPr lang="sk-SK" sz="4400" dirty="0" err="1" smtClean="0"/>
              <a:t>vecí,ktoré</a:t>
            </a:r>
            <a:r>
              <a:rPr lang="sk-SK" sz="4400" dirty="0" smtClean="0"/>
              <a:t> mu v minulosti robili radosť, </a:t>
            </a:r>
            <a:r>
              <a:rPr lang="sk-SK" sz="4400" dirty="0" err="1" smtClean="0"/>
              <a:t>napr.deti</a:t>
            </a:r>
            <a:r>
              <a:rPr lang="sk-SK" sz="4400" dirty="0" smtClean="0"/>
              <a:t>, práca , záľuby , stretnutie s priateľmi.</a:t>
            </a:r>
          </a:p>
          <a:p>
            <a:endParaRPr lang="sk-SK" sz="4400" dirty="0" smtClean="0"/>
          </a:p>
          <a:p>
            <a:r>
              <a:rPr lang="sk-SK" sz="4400" dirty="0" smtClean="0"/>
              <a:t> Zníženie energie a unaviteľnosť- pretrvávajúci pocit únavy, slabosti, vyčerpanosť. Ak je vyjadrený silno, pacient takmer nie je schopný vykonávať bežné </a:t>
            </a:r>
            <a:r>
              <a:rPr lang="sk-SK" sz="4400" dirty="0" err="1" smtClean="0"/>
              <a:t>aktivity.Ráno</a:t>
            </a:r>
            <a:r>
              <a:rPr lang="sk-SK" sz="4400" dirty="0" smtClean="0"/>
              <a:t> </a:t>
            </a:r>
            <a:r>
              <a:rPr lang="sk-SK" sz="4400" dirty="0" smtClean="0"/>
              <a:t>vstať z postele  je pre pacienta veľmi namáhavé. Pacient sa do každej činnosti musí nútiť /umývanie, obliekanie / 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401</Words>
  <Application>Microsoft Office PowerPoint</Application>
  <PresentationFormat>Prezentácia na obrazovke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Tok</vt:lpstr>
      <vt:lpstr> Depresia </vt:lpstr>
      <vt:lpstr>Snímka 2</vt:lpstr>
      <vt:lpstr>Snímka 3</vt:lpstr>
      <vt:lpstr>    Príčiny depresie  </vt:lpstr>
      <vt:lpstr>Faktory ktoré sa podieľajú na vzniku  depresie</vt:lpstr>
      <vt:lpstr>Snímka 6</vt:lpstr>
      <vt:lpstr>Snímka 7</vt:lpstr>
      <vt:lpstr>Snímka 8</vt:lpstr>
      <vt:lpstr>                    Základné  (typické) príznaky  </vt:lpstr>
      <vt:lpstr>   Ďalšie príznaky </vt:lpstr>
      <vt:lpstr>Snímka 11</vt:lpstr>
      <vt:lpstr>   Depresia– špecifiká v detstve a adolescencii </vt:lpstr>
      <vt:lpstr>Liečba depresie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Depresia</dc:title>
  <dc:creator>peter</dc:creator>
  <cp:lastModifiedBy>peter</cp:lastModifiedBy>
  <cp:revision>34</cp:revision>
  <dcterms:created xsi:type="dcterms:W3CDTF">2017-01-15T17:19:10Z</dcterms:created>
  <dcterms:modified xsi:type="dcterms:W3CDTF">2017-01-17T17:46:35Z</dcterms:modified>
</cp:coreProperties>
</file>