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70" r:id="rId13"/>
    <p:sldId id="271" r:id="rId14"/>
    <p:sldId id="274" r:id="rId15"/>
    <p:sldId id="272" r:id="rId16"/>
    <p:sldId id="276" r:id="rId17"/>
    <p:sldId id="282" r:id="rId18"/>
    <p:sldId id="277" r:id="rId19"/>
    <p:sldId id="269" r:id="rId20"/>
    <p:sldId id="268" r:id="rId21"/>
    <p:sldId id="279" r:id="rId22"/>
    <p:sldId id="280" r:id="rId23"/>
    <p:sldId id="278" r:id="rId24"/>
    <p:sldId id="283" r:id="rId25"/>
    <p:sldId id="284" r:id="rId26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6F09"/>
    <a:srgbClr val="9D5D07"/>
    <a:srgbClr val="00CC00"/>
    <a:srgbClr val="FF5050"/>
    <a:srgbClr val="FF2D2D"/>
    <a:srgbClr val="8BFC70"/>
    <a:srgbClr val="FF9966"/>
    <a:srgbClr val="FFCC66"/>
    <a:srgbClr val="00FFFF"/>
    <a:srgbClr val="317C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2101" autoAdjust="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A3349-5AEC-46B5-BFB0-5297901FB3D5}" type="datetimeFigureOut">
              <a:rPr lang="sk-SK" smtClean="0"/>
              <a:t>22.3.2017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FD937-E361-47CC-BAE3-C42C9D105C5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38120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A3349-5AEC-46B5-BFB0-5297901FB3D5}" type="datetimeFigureOut">
              <a:rPr lang="sk-SK" smtClean="0"/>
              <a:t>22.3.2017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FD937-E361-47CC-BAE3-C42C9D105C5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286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A3349-5AEC-46B5-BFB0-5297901FB3D5}" type="datetimeFigureOut">
              <a:rPr lang="sk-SK" smtClean="0"/>
              <a:t>22.3.2017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FD937-E361-47CC-BAE3-C42C9D105C5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05587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A3349-5AEC-46B5-BFB0-5297901FB3D5}" type="datetimeFigureOut">
              <a:rPr lang="sk-SK" smtClean="0"/>
              <a:t>22.3.2017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FD937-E361-47CC-BAE3-C42C9D105C5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02630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A3349-5AEC-46B5-BFB0-5297901FB3D5}" type="datetimeFigureOut">
              <a:rPr lang="sk-SK" smtClean="0"/>
              <a:t>22.3.2017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FD937-E361-47CC-BAE3-C42C9D105C5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63833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A3349-5AEC-46B5-BFB0-5297901FB3D5}" type="datetimeFigureOut">
              <a:rPr lang="sk-SK" smtClean="0"/>
              <a:t>22.3.2017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FD937-E361-47CC-BAE3-C42C9D105C5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23297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A3349-5AEC-46B5-BFB0-5297901FB3D5}" type="datetimeFigureOut">
              <a:rPr lang="sk-SK" smtClean="0"/>
              <a:t>22.3.2017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FD937-E361-47CC-BAE3-C42C9D105C5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79262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A3349-5AEC-46B5-BFB0-5297901FB3D5}" type="datetimeFigureOut">
              <a:rPr lang="sk-SK" smtClean="0"/>
              <a:t>22.3.2017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FD937-E361-47CC-BAE3-C42C9D105C5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21239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A3349-5AEC-46B5-BFB0-5297901FB3D5}" type="datetimeFigureOut">
              <a:rPr lang="sk-SK" smtClean="0"/>
              <a:t>22.3.2017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FD937-E361-47CC-BAE3-C42C9D105C5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39760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A3349-5AEC-46B5-BFB0-5297901FB3D5}" type="datetimeFigureOut">
              <a:rPr lang="sk-SK" smtClean="0"/>
              <a:t>22.3.2017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FD937-E361-47CC-BAE3-C42C9D105C5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64384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A3349-5AEC-46B5-BFB0-5297901FB3D5}" type="datetimeFigureOut">
              <a:rPr lang="sk-SK" smtClean="0"/>
              <a:t>22.3.2017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FD937-E361-47CC-BAE3-C42C9D105C5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43215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83CB">
                <a:alpha val="88235"/>
              </a:srgbClr>
            </a:gs>
            <a:gs pos="28000">
              <a:schemeClr val="accent1">
                <a:lumMod val="45000"/>
                <a:lumOff val="55000"/>
              </a:schemeClr>
            </a:gs>
            <a:gs pos="82000">
              <a:schemeClr val="bg1"/>
            </a:gs>
            <a:gs pos="60000">
              <a:schemeClr val="accent1">
                <a:lumMod val="20000"/>
                <a:lumOff val="80000"/>
              </a:schemeClr>
            </a:gs>
            <a:gs pos="100000">
              <a:srgbClr val="317CC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CA3349-5AEC-46B5-BFB0-5297901FB3D5}" type="datetimeFigureOut">
              <a:rPr lang="sk-SK" smtClean="0"/>
              <a:t>22.3.2017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FD937-E361-47CC-BAE3-C42C9D105C5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53496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36372" y="965915"/>
            <a:ext cx="4687910" cy="4250029"/>
          </a:xfrm>
        </p:spPr>
        <p:txBody>
          <a:bodyPr>
            <a:normAutofit/>
          </a:bodyPr>
          <a:lstStyle/>
          <a:p>
            <a:r>
              <a:rPr lang="sk-SK" b="1" dirty="0" smtClean="0">
                <a:ln>
                  <a:solidFill>
                    <a:srgbClr val="C00000"/>
                  </a:solidFill>
                </a:ln>
                <a:solidFill>
                  <a:srgbClr val="FF2D2D"/>
                </a:solidFill>
                <a:effectLst>
                  <a:innerShdw blurRad="114300">
                    <a:prstClr val="black"/>
                  </a:innerShdw>
                </a:effectLst>
                <a:latin typeface="Algerian" panose="04020705040A02060702" pitchFamily="82" charset="0"/>
              </a:rPr>
              <a:t>Zjavenie</a:t>
            </a:r>
            <a:br>
              <a:rPr lang="sk-SK" b="1" dirty="0" smtClean="0">
                <a:ln>
                  <a:solidFill>
                    <a:srgbClr val="C00000"/>
                  </a:solidFill>
                </a:ln>
                <a:solidFill>
                  <a:srgbClr val="FF2D2D"/>
                </a:solidFill>
                <a:effectLst>
                  <a:innerShdw blurRad="114300">
                    <a:prstClr val="black"/>
                  </a:innerShdw>
                </a:effectLst>
                <a:latin typeface="Algerian" panose="04020705040A02060702" pitchFamily="82" charset="0"/>
              </a:rPr>
            </a:br>
            <a:r>
              <a:rPr lang="sk-SK" b="1" dirty="0" smtClean="0">
                <a:ln>
                  <a:solidFill>
                    <a:srgbClr val="C00000"/>
                  </a:solidFill>
                </a:ln>
                <a:solidFill>
                  <a:srgbClr val="FF2D2D"/>
                </a:solidFill>
                <a:effectLst>
                  <a:innerShdw blurRad="114300">
                    <a:prstClr val="black"/>
                  </a:innerShdw>
                </a:effectLst>
                <a:latin typeface="Algerian" panose="04020705040A02060702" pitchFamily="82" charset="0"/>
              </a:rPr>
              <a:t>Panny Márie </a:t>
            </a:r>
            <a:br>
              <a:rPr lang="sk-SK" b="1" dirty="0" smtClean="0">
                <a:ln>
                  <a:solidFill>
                    <a:srgbClr val="C00000"/>
                  </a:solidFill>
                </a:ln>
                <a:solidFill>
                  <a:srgbClr val="FF2D2D"/>
                </a:solidFill>
                <a:effectLst>
                  <a:innerShdw blurRad="114300">
                    <a:prstClr val="black"/>
                  </a:innerShdw>
                </a:effectLst>
                <a:latin typeface="Algerian" panose="04020705040A02060702" pitchFamily="82" charset="0"/>
              </a:rPr>
            </a:br>
            <a:r>
              <a:rPr lang="sk-SK" b="1" dirty="0" smtClean="0">
                <a:ln>
                  <a:solidFill>
                    <a:srgbClr val="C00000"/>
                  </a:solidFill>
                </a:ln>
                <a:solidFill>
                  <a:srgbClr val="FF2D2D"/>
                </a:solidFill>
                <a:effectLst>
                  <a:innerShdw blurRad="114300">
                    <a:prstClr val="black"/>
                  </a:innerShdw>
                </a:effectLst>
                <a:latin typeface="Algerian" panose="04020705040A02060702" pitchFamily="82" charset="0"/>
              </a:rPr>
              <a:t>vo Fatime</a:t>
            </a:r>
            <a:endParaRPr lang="sk-SK" b="1" dirty="0">
              <a:ln>
                <a:solidFill>
                  <a:srgbClr val="C00000"/>
                </a:solidFill>
              </a:ln>
              <a:solidFill>
                <a:srgbClr val="FF2D2D"/>
              </a:solidFill>
              <a:effectLst>
                <a:innerShdw blurRad="114300">
                  <a:prstClr val="black"/>
                </a:innerShdw>
              </a:effectLst>
              <a:latin typeface="Algerian" panose="04020705040A02060702" pitchFamily="82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782">
            <a:off x="6052873" y="604434"/>
            <a:ext cx="4974196" cy="5332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4847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39634" y="437882"/>
            <a:ext cx="6315746" cy="625913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sk-SK" sz="3300" b="1" dirty="0">
                <a:solidFill>
                  <a:srgbClr val="C00000"/>
                </a:solidFill>
              </a:rPr>
              <a:t>Chcete sa obetovať Bohu a chcete prijať všetky utrpenia, ktoré na vás budú zoslané, ako zmierenie za hriechy mnohých hriešnikov? Chcete všetko utrpenie obetovať za obrátenie hriešnikov, z ktorých mnohí sú už blízko pekla?</a:t>
            </a:r>
          </a:p>
          <a:p>
            <a:pPr marL="0" indent="0" algn="ctr">
              <a:buNone/>
            </a:pPr>
            <a:r>
              <a:rPr lang="sk-SK" sz="3300" b="1" dirty="0" smtClean="0">
                <a:solidFill>
                  <a:schemeClr val="tx2">
                    <a:lumMod val="50000"/>
                  </a:schemeClr>
                </a:solidFill>
              </a:rPr>
              <a:t>Áno</a:t>
            </a:r>
            <a:r>
              <a:rPr lang="sk-SK" sz="33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sk-SK" sz="3300" b="1" dirty="0" smtClean="0">
                <a:solidFill>
                  <a:schemeClr val="tx2">
                    <a:lumMod val="50000"/>
                  </a:schemeClr>
                </a:solidFill>
              </a:rPr>
              <a:t>chceme. Odpovedali deti...</a:t>
            </a:r>
            <a:endParaRPr lang="sk-SK" sz="3300" b="1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sk-SK" sz="3300" b="1" dirty="0" smtClean="0">
                <a:solidFill>
                  <a:srgbClr val="C00000"/>
                </a:solidFill>
              </a:rPr>
              <a:t>Budete </a:t>
            </a:r>
            <a:r>
              <a:rPr lang="sk-SK" sz="3300" b="1" dirty="0">
                <a:solidFill>
                  <a:srgbClr val="C00000"/>
                </a:solidFill>
              </a:rPr>
              <a:t>mnoho trpieť, ale Božia milosť vás bude potešovať a posilňovať</a:t>
            </a:r>
            <a:r>
              <a:rPr lang="sk-SK" sz="3300" b="1" dirty="0" smtClean="0">
                <a:solidFill>
                  <a:srgbClr val="C00000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sk-SK" sz="3300" b="1" dirty="0" smtClean="0">
                <a:solidFill>
                  <a:srgbClr val="C00000"/>
                </a:solidFill>
              </a:rPr>
              <a:t>Každý deň sa modlite ruženec, aby ste získali pokoj pre svet!</a:t>
            </a:r>
            <a:endParaRPr lang="sk-SK" sz="3300" b="1" dirty="0">
              <a:solidFill>
                <a:srgbClr val="C00000"/>
              </a:solidFill>
            </a:endParaRPr>
          </a:p>
          <a:p>
            <a:pPr algn="ctr"/>
            <a:endParaRPr lang="sk-SK" sz="33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59" y="692285"/>
            <a:ext cx="4948975" cy="54509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742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2290" y="447585"/>
            <a:ext cx="4256926" cy="615927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sk-SK" sz="3600" b="1" dirty="0" smtClean="0">
                <a:solidFill>
                  <a:schemeClr val="accent6">
                    <a:lumMod val="50000"/>
                  </a:schemeClr>
                </a:solidFill>
              </a:rPr>
              <a:t>Deti sa dohodli, že              o zjavení nikomu nič nepovedia. Bude to ich tajomstvo. </a:t>
            </a:r>
          </a:p>
          <a:p>
            <a:pPr marL="0" indent="0" algn="ctr">
              <a:buNone/>
            </a:pPr>
            <a:r>
              <a:rPr lang="sk-SK" sz="3600" b="1" dirty="0" smtClean="0">
                <a:solidFill>
                  <a:schemeClr val="accent6">
                    <a:lumMod val="50000"/>
                  </a:schemeClr>
                </a:solidFill>
              </a:rPr>
              <a:t>Ale keďže malá Hyacinta nedokázala toto tajomstvo udržať a povedala              o tom doma mame, zvesť sa čoskoro rozšírila po celej Fatime.</a:t>
            </a:r>
            <a:endParaRPr lang="sk-SK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278" y="854099"/>
            <a:ext cx="6258674" cy="4799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5396248" y="5909850"/>
            <a:ext cx="5525036" cy="5167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k-SK" sz="2000" b="1" dirty="0">
                <a:solidFill>
                  <a:schemeClr val="tx2">
                    <a:lumMod val="50000"/>
                  </a:schemeClr>
                </a:solidFill>
              </a:rPr>
              <a:t>f</a:t>
            </a:r>
            <a:r>
              <a:rPr lang="sk-SK" sz="2000" b="1" dirty="0" smtClean="0">
                <a:solidFill>
                  <a:schemeClr val="tx2">
                    <a:lumMod val="50000"/>
                  </a:schemeClr>
                </a:solidFill>
              </a:rPr>
              <a:t>arský kostol vo Fatime v čase zjavenia</a:t>
            </a:r>
            <a:endParaRPr lang="sk-SK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36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41702" y="567442"/>
            <a:ext cx="6240886" cy="6027313"/>
          </a:xfrm>
        </p:spPr>
        <p:txBody>
          <a:bodyPr>
            <a:normAutofit/>
          </a:bodyPr>
          <a:lstStyle/>
          <a:p>
            <a:r>
              <a:rPr lang="sk-SK" sz="3200" b="1" dirty="0" smtClean="0">
                <a:solidFill>
                  <a:schemeClr val="accent2">
                    <a:lumMod val="50000"/>
                  </a:schemeClr>
                </a:solidFill>
              </a:rPr>
              <a:t>O mesiac – 13. júna už deti na miesto zjavenia sledovali asi 50 zvedavcov, ktorí sa chceli presvedčiť o pravosti tejto záležitosti. </a:t>
            </a:r>
          </a:p>
          <a:p>
            <a:r>
              <a:rPr lang="sk-SK" sz="3200" b="1" dirty="0" smtClean="0">
                <a:solidFill>
                  <a:schemeClr val="accent2">
                    <a:lumMod val="50000"/>
                  </a:schemeClr>
                </a:solidFill>
              </a:rPr>
              <a:t>Luciina mama neverila svojej dcére. Šla s ňou na faru a nútila ju, aby sa pánu farárovi priznala, že si to všetko len vymyslela...</a:t>
            </a:r>
          </a:p>
          <a:p>
            <a:r>
              <a:rPr lang="sk-SK" sz="3200" b="1" dirty="0" smtClean="0">
                <a:solidFill>
                  <a:schemeClr val="accent2">
                    <a:lumMod val="50000"/>
                  </a:schemeClr>
                </a:solidFill>
              </a:rPr>
              <a:t>Kňaz ju vypočul, no tiež jej neveril... Sám však uznal, že budúcnosť ukáže, kde je pravda.</a:t>
            </a:r>
            <a:endParaRPr lang="sk-SK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49" y="420113"/>
            <a:ext cx="3587603" cy="5756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105832" y="6341290"/>
            <a:ext cx="5525036" cy="5167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k-SK" sz="2000" b="1" dirty="0" smtClean="0">
                <a:solidFill>
                  <a:schemeClr val="tx2">
                    <a:lumMod val="50000"/>
                  </a:schemeClr>
                </a:solidFill>
              </a:rPr>
              <a:t>pri kríži na nádvorí farského kostola</a:t>
            </a:r>
            <a:endParaRPr lang="sk-SK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56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6533" y="718042"/>
            <a:ext cx="10515600" cy="5721394"/>
          </a:xfrm>
        </p:spPr>
        <p:txBody>
          <a:bodyPr>
            <a:noAutofit/>
          </a:bodyPr>
          <a:lstStyle/>
          <a:p>
            <a:r>
              <a:rPr lang="sk-SK" sz="3200" b="1" dirty="0" smtClean="0">
                <a:solidFill>
                  <a:schemeClr val="accent6">
                    <a:lumMod val="50000"/>
                  </a:schemeClr>
                </a:solidFill>
              </a:rPr>
              <a:t>13. júla in Panna Mária zverila tajomstvo</a:t>
            </a:r>
          </a:p>
          <a:p>
            <a:r>
              <a:rPr lang="sk-SK" sz="3200" b="1" dirty="0">
                <a:solidFill>
                  <a:schemeClr val="accent6">
                    <a:lumMod val="50000"/>
                  </a:schemeClr>
                </a:solidFill>
              </a:rPr>
              <a:t>D</a:t>
            </a:r>
            <a:r>
              <a:rPr lang="sk-SK" sz="3200" b="1" dirty="0" smtClean="0">
                <a:solidFill>
                  <a:schemeClr val="accent6">
                    <a:lumMod val="50000"/>
                  </a:schemeClr>
                </a:solidFill>
              </a:rPr>
              <a:t>eti mali pri zjavení možnosť vidieť nebo a peklo, kam prichádzajú duše hriešnikov . Prosila ich, aby sa na konci každého desiatku ruženca modlili: </a:t>
            </a:r>
          </a:p>
          <a:p>
            <a:pPr marL="0" indent="0">
              <a:buNone/>
            </a:pPr>
            <a:r>
              <a:rPr lang="sk-SK" sz="3200" b="1" i="1" dirty="0" smtClean="0">
                <a:solidFill>
                  <a:srgbClr val="C00000"/>
                </a:solidFill>
              </a:rPr>
              <a:t>  „Ó Ježišu, odpusť nám </a:t>
            </a:r>
          </a:p>
          <a:p>
            <a:pPr marL="0" indent="0">
              <a:buNone/>
            </a:pPr>
            <a:r>
              <a:rPr lang="sk-SK" sz="3200" b="1" i="1" dirty="0">
                <a:solidFill>
                  <a:srgbClr val="C00000"/>
                </a:solidFill>
              </a:rPr>
              <a:t> </a:t>
            </a:r>
            <a:r>
              <a:rPr lang="sk-SK" sz="3200" b="1" i="1" dirty="0" smtClean="0">
                <a:solidFill>
                  <a:srgbClr val="C00000"/>
                </a:solidFill>
              </a:rPr>
              <a:t>   naše hriechy, zachráň nás </a:t>
            </a:r>
          </a:p>
          <a:p>
            <a:pPr marL="0" indent="0">
              <a:buNone/>
            </a:pPr>
            <a:r>
              <a:rPr lang="sk-SK" sz="3200" b="1" i="1" dirty="0">
                <a:solidFill>
                  <a:srgbClr val="C00000"/>
                </a:solidFill>
              </a:rPr>
              <a:t> </a:t>
            </a:r>
            <a:r>
              <a:rPr lang="sk-SK" sz="3200" b="1" i="1" dirty="0" smtClean="0">
                <a:solidFill>
                  <a:srgbClr val="C00000"/>
                </a:solidFill>
              </a:rPr>
              <a:t>   od pekelného ohňa.</a:t>
            </a:r>
          </a:p>
          <a:p>
            <a:pPr marL="0" indent="0">
              <a:buNone/>
            </a:pPr>
            <a:r>
              <a:rPr lang="sk-SK" sz="3200" b="1" i="1" dirty="0">
                <a:solidFill>
                  <a:srgbClr val="C00000"/>
                </a:solidFill>
              </a:rPr>
              <a:t> </a:t>
            </a:r>
            <a:r>
              <a:rPr lang="sk-SK" sz="3200" b="1" i="1" dirty="0" smtClean="0">
                <a:solidFill>
                  <a:srgbClr val="C00000"/>
                </a:solidFill>
              </a:rPr>
              <a:t>  Priveď do neba všetky duše, </a:t>
            </a:r>
          </a:p>
          <a:p>
            <a:pPr marL="0" indent="0">
              <a:buNone/>
            </a:pPr>
            <a:r>
              <a:rPr lang="sk-SK" sz="3200" b="1" i="1" dirty="0">
                <a:solidFill>
                  <a:srgbClr val="C00000"/>
                </a:solidFill>
              </a:rPr>
              <a:t> </a:t>
            </a:r>
            <a:r>
              <a:rPr lang="sk-SK" sz="3200" b="1" i="1" dirty="0" smtClean="0">
                <a:solidFill>
                  <a:srgbClr val="C00000"/>
                </a:solidFill>
              </a:rPr>
              <a:t>  najmä tie, ktoré najviac </a:t>
            </a:r>
          </a:p>
          <a:p>
            <a:pPr marL="0" indent="0">
              <a:buNone/>
            </a:pPr>
            <a:r>
              <a:rPr lang="sk-SK" sz="3200" b="1" i="1" dirty="0">
                <a:solidFill>
                  <a:srgbClr val="C00000"/>
                </a:solidFill>
              </a:rPr>
              <a:t> </a:t>
            </a:r>
            <a:r>
              <a:rPr lang="sk-SK" sz="3200" b="1" i="1" dirty="0" smtClean="0">
                <a:solidFill>
                  <a:srgbClr val="C00000"/>
                </a:solidFill>
              </a:rPr>
              <a:t>  potrebujú tvoje milosrdenstvo.“  </a:t>
            </a:r>
            <a:endParaRPr lang="sk-SK" sz="3200" b="1" i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Výsledok vyhľadávania obrázkov pre dopyt nebo a pek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7767">
            <a:off x="6514477" y="2827143"/>
            <a:ext cx="5148959" cy="3031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36079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897" y="1601795"/>
            <a:ext cx="7233972" cy="5122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659883" y="150672"/>
            <a:ext cx="10538000" cy="198761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sk-SK" sz="3400" b="1" dirty="0" smtClean="0">
                <a:solidFill>
                  <a:srgbClr val="FF0000"/>
                </a:solidFill>
              </a:rPr>
              <a:t>13. augusta už putuje do Fatimy veľké množstvo ľudí, ktorí sú zvedaví, čo sa bude diať. </a:t>
            </a:r>
          </a:p>
          <a:p>
            <a:pPr marL="0" indent="0" algn="ctr">
              <a:buNone/>
            </a:pPr>
            <a:r>
              <a:rPr lang="sk-SK" sz="3400" b="1" dirty="0" smtClean="0">
                <a:solidFill>
                  <a:srgbClr val="FF0000"/>
                </a:solidFill>
              </a:rPr>
              <a:t>Vďaka správam v novinách sa Fatima stáva známou             v celom Portugalsku.</a:t>
            </a:r>
          </a:p>
          <a:p>
            <a:pPr algn="ctr"/>
            <a:endParaRPr lang="sk-SK" sz="3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4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84" y="441800"/>
            <a:ext cx="3902120" cy="5610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116114" y="328673"/>
            <a:ext cx="4243087" cy="59828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k-SK" sz="3200" b="1" dirty="0" smtClean="0">
                <a:solidFill>
                  <a:schemeClr val="accent2">
                    <a:lumMod val="50000"/>
                  </a:schemeClr>
                </a:solidFill>
              </a:rPr>
              <a:t>13. </a:t>
            </a:r>
            <a:r>
              <a:rPr lang="sk-SK" sz="3200" b="1" dirty="0">
                <a:solidFill>
                  <a:schemeClr val="accent2">
                    <a:lumMod val="50000"/>
                  </a:schemeClr>
                </a:solidFill>
              </a:rPr>
              <a:t>a</a:t>
            </a:r>
            <a:r>
              <a:rPr lang="sk-SK" sz="3200" b="1" dirty="0" smtClean="0">
                <a:solidFill>
                  <a:schemeClr val="accent2">
                    <a:lumMod val="50000"/>
                  </a:schemeClr>
                </a:solidFill>
              </a:rPr>
              <a:t>ugusta však deti                                      na miesto zjavenia neprišli.</a:t>
            </a:r>
          </a:p>
          <a:p>
            <a:pPr marL="0" indent="0" algn="ctr">
              <a:buNone/>
            </a:pPr>
            <a:r>
              <a:rPr lang="sk-SK" sz="3200" b="1" dirty="0" smtClean="0">
                <a:solidFill>
                  <a:schemeClr val="accent2">
                    <a:lumMod val="50000"/>
                  </a:schemeClr>
                </a:solidFill>
              </a:rPr>
              <a:t>V ten deň ich                 zaistil starosta, vypočúval ich                         a chcel sa dozvedieť,           aké tajomstvo im                 Pani zverila.</a:t>
            </a:r>
          </a:p>
          <a:p>
            <a:pPr marL="0" indent="0" algn="ctr">
              <a:buNone/>
            </a:pPr>
            <a:r>
              <a:rPr lang="sk-SK" sz="3200" b="1" dirty="0" smtClean="0">
                <a:solidFill>
                  <a:schemeClr val="accent2">
                    <a:lumMod val="50000"/>
                  </a:schemeClr>
                </a:solidFill>
              </a:rPr>
              <a:t>Keďže mu               nebolo prezradené,         dal deti zavrieť                         do väzenia.</a:t>
            </a:r>
          </a:p>
          <a:p>
            <a:pPr algn="ctr"/>
            <a:endParaRPr lang="sk-SK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3093991" y="6165905"/>
            <a:ext cx="5525036" cy="5167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k-SK" sz="2000" b="1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sk-SK" sz="2000" b="1" dirty="0" smtClean="0">
                <a:solidFill>
                  <a:schemeClr val="tx2">
                    <a:lumMod val="50000"/>
                  </a:schemeClr>
                </a:solidFill>
              </a:rPr>
              <a:t>kno väzenia, kam odviedli deti</a:t>
            </a:r>
            <a:endParaRPr lang="sk-SK" sz="3200" b="1" dirty="0">
              <a:solidFill>
                <a:srgbClr val="C00000"/>
              </a:solidFill>
            </a:endParaRP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7611604" y="202222"/>
            <a:ext cx="4455284" cy="62220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k-SK" sz="3200" b="1" dirty="0" smtClean="0">
                <a:solidFill>
                  <a:srgbClr val="7030A0"/>
                </a:solidFill>
              </a:rPr>
              <a:t> Panna Mária sa im výnimočne zjavuje                                 19. augusta,                                        keď pasú ovečky                              v </a:t>
            </a:r>
            <a:r>
              <a:rPr lang="sk-SK" sz="3200" b="1" dirty="0" err="1" smtClean="0">
                <a:solidFill>
                  <a:srgbClr val="7030A0"/>
                </a:solidFill>
              </a:rPr>
              <a:t>Cova</a:t>
            </a:r>
            <a:r>
              <a:rPr lang="sk-SK" sz="3200" b="1" dirty="0" smtClean="0">
                <a:solidFill>
                  <a:srgbClr val="7030A0"/>
                </a:solidFill>
              </a:rPr>
              <a:t> da </a:t>
            </a:r>
            <a:r>
              <a:rPr lang="sk-SK" sz="3200" b="1" dirty="0" err="1" smtClean="0">
                <a:solidFill>
                  <a:srgbClr val="7030A0"/>
                </a:solidFill>
              </a:rPr>
              <a:t>Iria</a:t>
            </a:r>
            <a:endParaRPr lang="sk-SK" sz="3200" b="1" dirty="0" smtClean="0">
              <a:solidFill>
                <a:srgbClr val="7030A0"/>
              </a:solidFill>
            </a:endParaRPr>
          </a:p>
          <a:p>
            <a:pPr marL="0" indent="0" algn="ctr">
              <a:buNone/>
            </a:pPr>
            <a:endParaRPr lang="sk-SK" sz="400" b="1" dirty="0" smtClean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sk-SK" sz="3200" b="1" dirty="0" smtClean="0">
                <a:solidFill>
                  <a:srgbClr val="7030A0"/>
                </a:solidFill>
              </a:rPr>
              <a:t>Prosila ich, aby sa                          ďalej modlili ruženec,                      prinášali obety                                                                   za hriešnikov a aby                                    v nasledujúcich                  dvoch mesiacoch                  dodržali hodinu                             i deň zjavenia.</a:t>
            </a:r>
            <a:endParaRPr lang="sk-SK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79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910797" y="604910"/>
            <a:ext cx="6541477" cy="59365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k-SK" sz="3400" b="1" dirty="0" smtClean="0">
                <a:solidFill>
                  <a:schemeClr val="accent2">
                    <a:lumMod val="50000"/>
                  </a:schemeClr>
                </a:solidFill>
              </a:rPr>
              <a:t>13. októbra prichádza Panna Mária posledný krát a predstavuje sa: </a:t>
            </a:r>
          </a:p>
          <a:p>
            <a:pPr marL="0" indent="0" algn="ctr">
              <a:buNone/>
            </a:pPr>
            <a:endParaRPr lang="sk-SK" sz="1800" b="1" dirty="0" smtClean="0"/>
          </a:p>
          <a:p>
            <a:pPr marL="0" indent="0" algn="ctr">
              <a:buNone/>
            </a:pPr>
            <a:r>
              <a:rPr lang="sk-SK" sz="3400" b="1" dirty="0" smtClean="0">
                <a:solidFill>
                  <a:srgbClr val="FF0000"/>
                </a:solidFill>
              </a:rPr>
              <a:t>„</a:t>
            </a:r>
            <a:r>
              <a:rPr lang="sk-SK" sz="3400" b="1" i="1" dirty="0" smtClean="0">
                <a:solidFill>
                  <a:srgbClr val="FF0000"/>
                </a:solidFill>
              </a:rPr>
              <a:t>Som Kráľovná ruženca.</a:t>
            </a:r>
          </a:p>
          <a:p>
            <a:pPr marL="0" indent="0" algn="ctr">
              <a:buNone/>
            </a:pPr>
            <a:r>
              <a:rPr lang="sk-SK" sz="3400" b="1" i="1" dirty="0">
                <a:solidFill>
                  <a:srgbClr val="FF0000"/>
                </a:solidFill>
              </a:rPr>
              <a:t>Prajem si, aby sa na tomto </a:t>
            </a:r>
            <a:r>
              <a:rPr lang="sk-SK" sz="3400" b="1" i="1" dirty="0" smtClean="0">
                <a:solidFill>
                  <a:srgbClr val="FF0000"/>
                </a:solidFill>
              </a:rPr>
              <a:t>mieste</a:t>
            </a:r>
          </a:p>
          <a:p>
            <a:pPr marL="0" indent="0" algn="ctr">
              <a:buNone/>
            </a:pPr>
            <a:r>
              <a:rPr lang="sk-SK" sz="3400" b="1" i="1" dirty="0" smtClean="0">
                <a:solidFill>
                  <a:srgbClr val="FF0000"/>
                </a:solidFill>
              </a:rPr>
              <a:t> </a:t>
            </a:r>
            <a:r>
              <a:rPr lang="sk-SK" sz="3400" b="1" i="1" dirty="0">
                <a:solidFill>
                  <a:srgbClr val="FF0000"/>
                </a:solidFill>
              </a:rPr>
              <a:t>postavila kaplnka na moju počesť</a:t>
            </a:r>
            <a:r>
              <a:rPr lang="sk-SK" sz="3400" b="1" i="1" dirty="0" smtClean="0">
                <a:solidFill>
                  <a:srgbClr val="FF0000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sk-SK" sz="3400" b="1" i="1" dirty="0" smtClean="0">
                <a:solidFill>
                  <a:srgbClr val="FF0000"/>
                </a:solidFill>
              </a:rPr>
              <a:t> </a:t>
            </a:r>
            <a:r>
              <a:rPr lang="sk-SK" sz="3400" b="1" i="1" dirty="0">
                <a:solidFill>
                  <a:srgbClr val="FF0000"/>
                </a:solidFill>
              </a:rPr>
              <a:t>Denne sa modlite ruženec</a:t>
            </a:r>
            <a:r>
              <a:rPr lang="sk-SK" sz="3400" b="1" i="1" dirty="0" smtClean="0">
                <a:solidFill>
                  <a:srgbClr val="FF0000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sk-SK" sz="3400" b="1" i="1" dirty="0" smtClean="0">
                <a:solidFill>
                  <a:srgbClr val="FF0000"/>
                </a:solidFill>
              </a:rPr>
              <a:t>Ak </a:t>
            </a:r>
            <a:r>
              <a:rPr lang="sk-SK" sz="3400" b="1" i="1" dirty="0">
                <a:solidFill>
                  <a:srgbClr val="FF0000"/>
                </a:solidFill>
              </a:rPr>
              <a:t>bude splnená táto prosba, </a:t>
            </a:r>
            <a:endParaRPr lang="sk-SK" sz="3400" b="1" i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sk-SK" sz="3400" b="1" i="1" dirty="0" smtClean="0">
                <a:solidFill>
                  <a:srgbClr val="FF0000"/>
                </a:solidFill>
              </a:rPr>
              <a:t>vojna </a:t>
            </a:r>
            <a:r>
              <a:rPr lang="sk-SK" sz="3400" b="1" i="1" dirty="0">
                <a:solidFill>
                  <a:srgbClr val="FF0000"/>
                </a:solidFill>
              </a:rPr>
              <a:t>sa skončí a vojaci sa </a:t>
            </a:r>
            <a:r>
              <a:rPr lang="sk-SK" sz="3400" b="1" i="1" dirty="0" smtClean="0">
                <a:solidFill>
                  <a:srgbClr val="FF0000"/>
                </a:solidFill>
              </a:rPr>
              <a:t>čoskoro</a:t>
            </a:r>
          </a:p>
          <a:p>
            <a:pPr marL="0" indent="0" algn="ctr">
              <a:buNone/>
            </a:pPr>
            <a:r>
              <a:rPr lang="sk-SK" sz="3400" b="1" i="1" dirty="0" smtClean="0">
                <a:solidFill>
                  <a:srgbClr val="FF0000"/>
                </a:solidFill>
              </a:rPr>
              <a:t>vrátia </a:t>
            </a:r>
            <a:r>
              <a:rPr lang="sk-SK" sz="3400" b="1" i="1" dirty="0">
                <a:solidFill>
                  <a:srgbClr val="FF0000"/>
                </a:solidFill>
              </a:rPr>
              <a:t>domov</a:t>
            </a:r>
            <a:r>
              <a:rPr lang="sk-SK" sz="3400" b="1" i="1" dirty="0" smtClean="0">
                <a:solidFill>
                  <a:srgbClr val="FF0000"/>
                </a:solidFill>
              </a:rPr>
              <a:t>. „</a:t>
            </a:r>
            <a:endParaRPr lang="sk-SK" sz="3400" b="1" i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sk-SK" sz="3200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902" y="-560555"/>
            <a:ext cx="3523532" cy="791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33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295" y="1167618"/>
            <a:ext cx="9323759" cy="5690382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8812" y="152883"/>
            <a:ext cx="11746523" cy="199947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sk-SK" sz="3200" b="1" dirty="0" smtClean="0">
                <a:solidFill>
                  <a:srgbClr val="002060"/>
                </a:solidFill>
              </a:rPr>
              <a:t>Na záver uvideli deti pri slnku Svätú rodinu,</a:t>
            </a:r>
          </a:p>
          <a:p>
            <a:pPr marL="0" indent="0" algn="ctr">
              <a:buNone/>
            </a:pPr>
            <a:r>
              <a:rPr lang="sk-SK" sz="3200" b="1" dirty="0" smtClean="0">
                <a:solidFill>
                  <a:srgbClr val="002060"/>
                </a:solidFill>
              </a:rPr>
              <a:t>  </a:t>
            </a:r>
            <a:r>
              <a:rPr lang="sk-SK" sz="3200" b="1" dirty="0">
                <a:solidFill>
                  <a:srgbClr val="002060"/>
                </a:solidFill>
              </a:rPr>
              <a:t>ktorá žehnala svet </a:t>
            </a:r>
            <a:r>
              <a:rPr lang="sk-SK" sz="3200" b="1" dirty="0" smtClean="0">
                <a:solidFill>
                  <a:srgbClr val="002060"/>
                </a:solidFill>
              </a:rPr>
              <a:t>znamením kríža.</a:t>
            </a:r>
          </a:p>
          <a:p>
            <a:pPr marL="0" indent="0">
              <a:buNone/>
            </a:pPr>
            <a:r>
              <a:rPr lang="sk-SK" sz="3200" b="1" dirty="0" smtClean="0">
                <a:solidFill>
                  <a:srgbClr val="002060"/>
                </a:solidFill>
              </a:rPr>
              <a:t>vľavo svätého Jozefa                                                  vpravo </a:t>
            </a:r>
            <a:r>
              <a:rPr lang="sk-SK" sz="3200" b="1" dirty="0">
                <a:solidFill>
                  <a:srgbClr val="002060"/>
                </a:solidFill>
              </a:rPr>
              <a:t>Pannu </a:t>
            </a:r>
            <a:r>
              <a:rPr lang="sk-SK" sz="3200" b="1" dirty="0" smtClean="0">
                <a:solidFill>
                  <a:srgbClr val="002060"/>
                </a:solidFill>
              </a:rPr>
              <a:t>Máriu</a:t>
            </a:r>
          </a:p>
          <a:p>
            <a:pPr marL="0" indent="0">
              <a:buNone/>
            </a:pPr>
            <a:r>
              <a:rPr lang="sk-SK" sz="3200" b="1" dirty="0" smtClean="0">
                <a:solidFill>
                  <a:srgbClr val="002060"/>
                </a:solidFill>
              </a:rPr>
              <a:t> </a:t>
            </a:r>
            <a:r>
              <a:rPr lang="sk-SK" sz="3200" b="1" dirty="0">
                <a:solidFill>
                  <a:srgbClr val="002060"/>
                </a:solidFill>
              </a:rPr>
              <a:t>s Ježiškom </a:t>
            </a:r>
            <a:endParaRPr lang="sk-SK" sz="32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37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882" y="2588455"/>
            <a:ext cx="5512413" cy="3853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31" y="220747"/>
            <a:ext cx="5418406" cy="3839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6244883" y="347355"/>
            <a:ext cx="5512413" cy="277567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sk-SK" sz="3200" b="1" dirty="0" smtClean="0">
                <a:solidFill>
                  <a:srgbClr val="BB6F09"/>
                </a:solidFill>
              </a:rPr>
              <a:t>Ako Panna Mária sľúbila, že sa</a:t>
            </a:r>
          </a:p>
          <a:p>
            <a:pPr marL="0" indent="0" algn="ctr">
              <a:buNone/>
            </a:pPr>
            <a:r>
              <a:rPr lang="sk-SK" sz="3200" b="1" dirty="0" smtClean="0">
                <a:solidFill>
                  <a:srgbClr val="BB6F09"/>
                </a:solidFill>
              </a:rPr>
              <a:t>udeje zázrak, tak sa aj stalo. </a:t>
            </a:r>
          </a:p>
          <a:p>
            <a:pPr marL="0" indent="0" algn="ctr">
              <a:buNone/>
            </a:pPr>
            <a:r>
              <a:rPr lang="sk-SK" sz="3200" b="1" dirty="0" smtClean="0">
                <a:solidFill>
                  <a:srgbClr val="BB6F09"/>
                </a:solidFill>
              </a:rPr>
              <a:t>Hoci celé dopoludnie veľmi</a:t>
            </a:r>
          </a:p>
          <a:p>
            <a:pPr marL="0" indent="0" algn="ctr">
              <a:buNone/>
            </a:pPr>
            <a:r>
              <a:rPr lang="sk-SK" sz="3200" b="1" dirty="0" smtClean="0">
                <a:solidFill>
                  <a:srgbClr val="BB6F09"/>
                </a:solidFill>
              </a:rPr>
              <a:t>pršalo, dážď náhle prestal, </a:t>
            </a:r>
          </a:p>
          <a:p>
            <a:pPr marL="0" indent="0" algn="ctr">
              <a:buNone/>
            </a:pPr>
            <a:r>
              <a:rPr lang="sk-SK" sz="3200" b="1" dirty="0" smtClean="0">
                <a:solidFill>
                  <a:srgbClr val="BB6F09"/>
                </a:solidFill>
              </a:rPr>
              <a:t>mraky sa roztrhli a spoza nich</a:t>
            </a:r>
          </a:p>
          <a:p>
            <a:pPr marL="0" indent="0" algn="ctr">
              <a:buNone/>
            </a:pPr>
            <a:r>
              <a:rPr lang="sk-SK" sz="3200" b="1" dirty="0" smtClean="0">
                <a:solidFill>
                  <a:srgbClr val="BB6F09"/>
                </a:solidFill>
              </a:rPr>
              <a:t>vykuklo slnko... </a:t>
            </a:r>
            <a:endParaRPr lang="sk-SK" sz="3200" b="1" dirty="0">
              <a:solidFill>
                <a:srgbClr val="BB6F09"/>
              </a:solidFill>
            </a:endParaRPr>
          </a:p>
        </p:txBody>
      </p:sp>
      <p:sp>
        <p:nvSpPr>
          <p:cNvPr id="6" name="Zástupný symbol pro obsah 6"/>
          <p:cNvSpPr txBox="1">
            <a:spLocks/>
          </p:cNvSpPr>
          <p:nvPr/>
        </p:nvSpPr>
        <p:spPr>
          <a:xfrm>
            <a:off x="574431" y="3516923"/>
            <a:ext cx="5418406" cy="30517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k-SK" sz="3200" b="1" dirty="0" smtClean="0">
                <a:solidFill>
                  <a:srgbClr val="FFC000"/>
                </a:solidFill>
              </a:rPr>
              <a:t>Slnko vyzeralo ako ligotavé</a:t>
            </a:r>
          </a:p>
          <a:p>
            <a:pPr marL="0" indent="0" algn="ctr">
              <a:buNone/>
            </a:pPr>
            <a:r>
              <a:rPr lang="sk-SK" sz="3200" b="1" dirty="0" smtClean="0">
                <a:solidFill>
                  <a:srgbClr val="BB6F09"/>
                </a:solidFill>
              </a:rPr>
              <a:t>koleso, menilo svoju farbu a </a:t>
            </a:r>
          </a:p>
          <a:p>
            <a:pPr marL="0" indent="0" algn="ctr">
              <a:buNone/>
            </a:pPr>
            <a:r>
              <a:rPr lang="sk-SK" sz="3200" b="1" dirty="0" smtClean="0">
                <a:solidFill>
                  <a:srgbClr val="BB6F09"/>
                </a:solidFill>
              </a:rPr>
              <a:t>točilo sa rýchlo okolo svojej</a:t>
            </a:r>
          </a:p>
          <a:p>
            <a:pPr marL="0" indent="0" algn="ctr">
              <a:buNone/>
            </a:pPr>
            <a:r>
              <a:rPr lang="sk-SK" sz="3200" b="1" dirty="0" smtClean="0">
                <a:solidFill>
                  <a:srgbClr val="BB6F09"/>
                </a:solidFill>
              </a:rPr>
              <a:t>osi, akoby tancovalo </a:t>
            </a:r>
          </a:p>
          <a:p>
            <a:pPr marL="0" indent="0" algn="ctr">
              <a:buNone/>
            </a:pPr>
            <a:r>
              <a:rPr lang="sk-SK" sz="3200" b="1" dirty="0" smtClean="0">
                <a:solidFill>
                  <a:srgbClr val="BB6F09"/>
                </a:solidFill>
              </a:rPr>
              <a:t>a blížilo sa k zemi...</a:t>
            </a:r>
            <a:endParaRPr lang="sk-SK" sz="3200" b="1" dirty="0">
              <a:solidFill>
                <a:srgbClr val="BB6F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32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67" y="622647"/>
            <a:ext cx="3870725" cy="5384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388" y="594511"/>
            <a:ext cx="3460901" cy="5486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ástupný symbol pro obsah 7"/>
          <p:cNvSpPr txBox="1">
            <a:spLocks/>
          </p:cNvSpPr>
          <p:nvPr/>
        </p:nvSpPr>
        <p:spPr>
          <a:xfrm>
            <a:off x="4086892" y="742220"/>
            <a:ext cx="4176496" cy="62038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k-SK" sz="3400" b="1" dirty="0" smtClean="0">
                <a:solidFill>
                  <a:schemeClr val="accent2">
                    <a:lumMod val="50000"/>
                  </a:schemeClr>
                </a:solidFill>
              </a:rPr>
              <a:t>O týchto udalostiach,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k-SK" sz="3400" b="1" dirty="0" smtClean="0">
                <a:solidFill>
                  <a:schemeClr val="accent2">
                    <a:lumMod val="50000"/>
                  </a:schemeClr>
                </a:solidFill>
              </a:rPr>
              <a:t>ale najmä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k-SK" sz="3400" b="1" dirty="0" smtClean="0">
                <a:solidFill>
                  <a:schemeClr val="accent2">
                    <a:lumMod val="50000"/>
                  </a:schemeClr>
                </a:solidFill>
              </a:rPr>
              <a:t>o slnečnom zázraku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k-SK" sz="3400" b="1" dirty="0" smtClean="0">
                <a:solidFill>
                  <a:schemeClr val="accent2">
                    <a:lumMod val="50000"/>
                  </a:schemeClr>
                </a:solidFill>
              </a:rPr>
              <a:t> sa písalo v mnohých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k-SK" sz="3400" b="1" dirty="0" smtClean="0">
                <a:solidFill>
                  <a:schemeClr val="accent2">
                    <a:lumMod val="50000"/>
                  </a:schemeClr>
                </a:solidFill>
              </a:rPr>
              <a:t>novinách Portugalska.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sk-SK" sz="3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k-SK" sz="3400" b="1" dirty="0">
                <a:solidFill>
                  <a:schemeClr val="accent2">
                    <a:lumMod val="50000"/>
                  </a:schemeClr>
                </a:solidFill>
              </a:rPr>
              <a:t> N</a:t>
            </a:r>
            <a:r>
              <a:rPr lang="sk-SK" sz="3400" b="1" dirty="0" smtClean="0">
                <a:solidFill>
                  <a:schemeClr val="accent2">
                    <a:lumMod val="50000"/>
                  </a:schemeClr>
                </a:solidFill>
              </a:rPr>
              <a:t>oviny uverejnili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k-SK" sz="3400" b="1" dirty="0">
                <a:solidFill>
                  <a:schemeClr val="accent2">
                    <a:lumMod val="50000"/>
                  </a:schemeClr>
                </a:solidFill>
              </a:rPr>
              <a:t>a</a:t>
            </a:r>
            <a:r>
              <a:rPr lang="sk-SK" sz="3400" b="1" dirty="0" smtClean="0">
                <a:solidFill>
                  <a:schemeClr val="accent2">
                    <a:lumMod val="50000"/>
                  </a:schemeClr>
                </a:solidFill>
              </a:rPr>
              <a:t>j prvú fotku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k-SK" sz="3400" b="1" dirty="0" smtClean="0">
                <a:solidFill>
                  <a:schemeClr val="accent2">
                    <a:lumMod val="50000"/>
                  </a:schemeClr>
                </a:solidFill>
              </a:rPr>
              <a:t> troch pastierikov.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sk-SK" sz="1800" b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97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4191" y="324608"/>
            <a:ext cx="10520966" cy="33684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3600" b="1" dirty="0" smtClean="0">
                <a:solidFill>
                  <a:schemeClr val="accent4">
                    <a:lumMod val="50000"/>
                  </a:schemeClr>
                </a:solidFill>
              </a:rPr>
              <a:t>Je rok 1917. V Európe zúri vojna. </a:t>
            </a:r>
          </a:p>
          <a:p>
            <a:pPr marL="0" indent="0">
              <a:buNone/>
            </a:pPr>
            <a:r>
              <a:rPr lang="sk-SK" sz="3600" b="1" dirty="0" smtClean="0">
                <a:solidFill>
                  <a:schemeClr val="accent4">
                    <a:lumMod val="50000"/>
                  </a:schemeClr>
                </a:solidFill>
              </a:rPr>
              <a:t>Avšak vo Fatime, malej dedinke v Portugalsku, žijú traja </a:t>
            </a:r>
            <a:r>
              <a:rPr lang="sk-SK" sz="3600" b="1" dirty="0">
                <a:solidFill>
                  <a:schemeClr val="accent4">
                    <a:lumMod val="50000"/>
                  </a:schemeClr>
                </a:solidFill>
              </a:rPr>
              <a:t>malí pastierikovia - Lucia, Hyacinta a </a:t>
            </a:r>
            <a:r>
              <a:rPr lang="sk-SK" sz="3600" b="1" dirty="0" smtClean="0">
                <a:solidFill>
                  <a:schemeClr val="accent4">
                    <a:lumMod val="50000"/>
                  </a:schemeClr>
                </a:solidFill>
              </a:rPr>
              <a:t>František svoj </a:t>
            </a:r>
            <a:r>
              <a:rPr lang="sk-SK" sz="3600" b="1" dirty="0">
                <a:solidFill>
                  <a:schemeClr val="accent4">
                    <a:lumMod val="50000"/>
                  </a:schemeClr>
                </a:solidFill>
              </a:rPr>
              <a:t>jednoduchý, </a:t>
            </a:r>
            <a:r>
              <a:rPr lang="sk-SK" sz="3600" b="1" dirty="0" smtClean="0">
                <a:solidFill>
                  <a:schemeClr val="accent4">
                    <a:lumMod val="50000"/>
                  </a:schemeClr>
                </a:solidFill>
              </a:rPr>
              <a:t>bezstarostný                                                       a </a:t>
            </a:r>
            <a:r>
              <a:rPr lang="sk-SK" sz="3600" b="1" dirty="0">
                <a:solidFill>
                  <a:schemeClr val="accent4">
                    <a:lumMod val="50000"/>
                  </a:schemeClr>
                </a:solidFill>
              </a:rPr>
              <a:t>veselý život. </a:t>
            </a:r>
            <a:endParaRPr lang="sk-SK" sz="36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sk-SK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954" y="3334958"/>
            <a:ext cx="3963834" cy="29728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6" y="3599494"/>
            <a:ext cx="3475714" cy="25888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Súvisiaci obráz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264" y="2177401"/>
            <a:ext cx="3542583" cy="1861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ýsledok vyhľadávania obrázkov pre dopyt traja pastierikovia z Fatim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145" y="3096098"/>
            <a:ext cx="3810000" cy="2190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412124" y="6456611"/>
            <a:ext cx="9968248" cy="391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sk-SK" sz="2000" b="1" dirty="0">
                <a:solidFill>
                  <a:schemeClr val="tx2">
                    <a:lumMod val="50000"/>
                  </a:schemeClr>
                </a:solidFill>
              </a:rPr>
              <a:t>r</a:t>
            </a:r>
            <a:r>
              <a:rPr lang="sk-SK" sz="2000" b="1" dirty="0" smtClean="0">
                <a:solidFill>
                  <a:schemeClr val="tx2">
                    <a:lumMod val="50000"/>
                  </a:schemeClr>
                </a:solidFill>
              </a:rPr>
              <a:t>odný dom Františka a Hyacinty                                                                                 rodný dom Lucie</a:t>
            </a:r>
            <a:endParaRPr lang="sk-SK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78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96948" y="498438"/>
            <a:ext cx="6169241" cy="24280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k-SK" sz="3200" b="1" dirty="0" smtClean="0">
                <a:solidFill>
                  <a:srgbClr val="FF0000"/>
                </a:solidFill>
              </a:rPr>
              <a:t>Na mieste zjavení bola najprv</a:t>
            </a:r>
          </a:p>
          <a:p>
            <a:pPr marL="0" indent="0" algn="ctr">
              <a:buNone/>
            </a:pPr>
            <a:r>
              <a:rPr lang="sk-SK" sz="3200" b="1" dirty="0">
                <a:solidFill>
                  <a:srgbClr val="FF0000"/>
                </a:solidFill>
              </a:rPr>
              <a:t>postavená </a:t>
            </a:r>
            <a:r>
              <a:rPr lang="sk-SK" sz="3200" b="1" dirty="0" smtClean="0">
                <a:solidFill>
                  <a:srgbClr val="FF0000"/>
                </a:solidFill>
              </a:rPr>
              <a:t>malá kaplnka, </a:t>
            </a:r>
          </a:p>
          <a:p>
            <a:pPr marL="0" indent="0" algn="ctr">
              <a:buNone/>
            </a:pPr>
            <a:r>
              <a:rPr lang="sk-SK" sz="3200" b="1" dirty="0">
                <a:solidFill>
                  <a:srgbClr val="FF0000"/>
                </a:solidFill>
              </a:rPr>
              <a:t>n</a:t>
            </a:r>
            <a:r>
              <a:rPr lang="sk-SK" sz="3200" b="1" dirty="0" smtClean="0">
                <a:solidFill>
                  <a:srgbClr val="FF0000"/>
                </a:solidFill>
              </a:rPr>
              <a:t>eskôr </a:t>
            </a:r>
            <a:r>
              <a:rPr lang="sk-SK" sz="3200" b="1" dirty="0">
                <a:solidFill>
                  <a:srgbClr val="FF0000"/>
                </a:solidFill>
              </a:rPr>
              <a:t>tu postavili veľkú baziliku.</a:t>
            </a:r>
          </a:p>
          <a:p>
            <a:pPr marL="0" indent="0" algn="ctr">
              <a:buNone/>
            </a:pPr>
            <a:endParaRPr lang="sk-SK" sz="3200" b="1" dirty="0" smtClean="0">
              <a:solidFill>
                <a:srgbClr val="FF0000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85" y="2270963"/>
            <a:ext cx="5733743" cy="430030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140" y="498438"/>
            <a:ext cx="4830014" cy="3083656"/>
          </a:xfrm>
          <a:prstGeom prst="rect">
            <a:avLst/>
          </a:prstGeom>
        </p:spPr>
      </p:pic>
      <p:sp>
        <p:nvSpPr>
          <p:cNvPr id="7" name="Zástupný symbol pro obsah 4"/>
          <p:cNvSpPr txBox="1">
            <a:spLocks/>
          </p:cNvSpPr>
          <p:nvPr/>
        </p:nvSpPr>
        <p:spPr>
          <a:xfrm>
            <a:off x="6366189" y="4037429"/>
            <a:ext cx="5693916" cy="22025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k-SK" sz="3200" b="1" dirty="0" smtClean="0">
                <a:solidFill>
                  <a:srgbClr val="FF0000"/>
                </a:solidFill>
              </a:rPr>
              <a:t>Prichádza sem veľké množstvo</a:t>
            </a:r>
          </a:p>
          <a:p>
            <a:pPr marL="0" indent="0" algn="ctr">
              <a:buNone/>
            </a:pPr>
            <a:r>
              <a:rPr lang="sk-SK" sz="3200" b="1" dirty="0" smtClean="0">
                <a:solidFill>
                  <a:srgbClr val="FF0000"/>
                </a:solidFill>
              </a:rPr>
              <a:t> pútnikov, ktorí sa utiekajú </a:t>
            </a:r>
          </a:p>
          <a:p>
            <a:pPr marL="0" indent="0" algn="ctr">
              <a:buNone/>
            </a:pPr>
            <a:r>
              <a:rPr lang="sk-SK" sz="3200" b="1" dirty="0" smtClean="0">
                <a:solidFill>
                  <a:srgbClr val="FF0000"/>
                </a:solidFill>
              </a:rPr>
              <a:t>k Matke Božej a vyprosujú si</a:t>
            </a:r>
          </a:p>
          <a:p>
            <a:pPr marL="0" indent="0" algn="ctr">
              <a:buNone/>
            </a:pPr>
            <a:r>
              <a:rPr lang="sk-SK" sz="3200" b="1" dirty="0" smtClean="0">
                <a:solidFill>
                  <a:srgbClr val="FF0000"/>
                </a:solidFill>
              </a:rPr>
              <a:t> pomoc pre svoj život</a:t>
            </a:r>
            <a:endParaRPr lang="sk-SK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1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2177" y="261853"/>
            <a:ext cx="10515600" cy="6195218"/>
          </a:xfrm>
        </p:spPr>
        <p:txBody>
          <a:bodyPr>
            <a:noAutofit/>
          </a:bodyPr>
          <a:lstStyle/>
          <a:p>
            <a:r>
              <a:rPr lang="sk-SK" sz="3200" b="1" dirty="0" smtClean="0">
                <a:solidFill>
                  <a:srgbClr val="9D5D07"/>
                </a:solidFill>
              </a:rPr>
              <a:t>Ke</a:t>
            </a:r>
            <a:r>
              <a:rPr lang="sk-SK" sz="3200" b="1" dirty="0">
                <a:solidFill>
                  <a:srgbClr val="9D5D07"/>
                </a:solidFill>
              </a:rPr>
              <a:t>ď</a:t>
            </a:r>
            <a:r>
              <a:rPr lang="sk-SK" sz="3200" b="1" dirty="0" smtClean="0">
                <a:solidFill>
                  <a:srgbClr val="9D5D07"/>
                </a:solidFill>
              </a:rPr>
              <a:t> zjavenia skončili, deti sa neustále modlili ruženec a často prinášali obety za obrátenie hriešnikov</a:t>
            </a:r>
          </a:p>
          <a:p>
            <a:r>
              <a:rPr lang="sk-SK" sz="3200" b="1" dirty="0" smtClean="0">
                <a:solidFill>
                  <a:srgbClr val="9D5D07"/>
                </a:solidFill>
              </a:rPr>
              <a:t>František ochorel a odchádza do neba ako prvý – o 2 roky         r. 1919 </a:t>
            </a:r>
            <a:r>
              <a:rPr lang="sk-SK" sz="3200" dirty="0" smtClean="0">
                <a:solidFill>
                  <a:srgbClr val="9D5D07"/>
                </a:solidFill>
              </a:rPr>
              <a:t>(nemal ani 11 rokov)</a:t>
            </a:r>
          </a:p>
          <a:p>
            <a:r>
              <a:rPr lang="sk-SK" sz="3200" b="1" dirty="0" smtClean="0">
                <a:solidFill>
                  <a:srgbClr val="9D5D07"/>
                </a:solidFill>
              </a:rPr>
              <a:t>Hyacinta zomiera po                                                                                                         ťažkej chorobe o rok                                                                                                         neskôr – r. 1920                                                                                                          </a:t>
            </a:r>
            <a:r>
              <a:rPr lang="sk-SK" sz="3200" dirty="0" smtClean="0">
                <a:solidFill>
                  <a:srgbClr val="9D5D07"/>
                </a:solidFill>
              </a:rPr>
              <a:t>(mala 10 rokov)</a:t>
            </a:r>
          </a:p>
          <a:p>
            <a:endParaRPr lang="sk-SK" sz="1800" b="1" dirty="0" smtClean="0">
              <a:solidFill>
                <a:srgbClr val="9D5D07"/>
              </a:solidFill>
            </a:endParaRPr>
          </a:p>
          <a:p>
            <a:r>
              <a:rPr lang="sk-SK" sz="3200" b="1" dirty="0" smtClean="0">
                <a:solidFill>
                  <a:srgbClr val="C00000"/>
                </a:solidFill>
              </a:rPr>
              <a:t>V r. 2000 ich pápež                                                                                                    Ján Pavol II. oboch                                                                                                      vyhlásil vo Fatime                                                                                        za blahoslavených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053" y="2309029"/>
            <a:ext cx="7519327" cy="37413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Zástupný symbol pro obsah 2"/>
          <p:cNvSpPr txBox="1">
            <a:spLocks/>
          </p:cNvSpPr>
          <p:nvPr/>
        </p:nvSpPr>
        <p:spPr>
          <a:xfrm>
            <a:off x="5232281" y="6198716"/>
            <a:ext cx="5525036" cy="5167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k-SK" sz="2000" b="1" dirty="0" smtClean="0">
                <a:solidFill>
                  <a:schemeClr val="tx2">
                    <a:lumMod val="50000"/>
                  </a:schemeClr>
                </a:solidFill>
              </a:rPr>
              <a:t>Pápež Ján Pavol II. pri hrobe Hyacinty a Františka</a:t>
            </a:r>
            <a:endParaRPr lang="sk-SK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97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536">
            <a:off x="6998304" y="2265920"/>
            <a:ext cx="4466606" cy="3334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1" y="378971"/>
            <a:ext cx="10860259" cy="5375105"/>
          </a:xfrm>
        </p:spPr>
        <p:txBody>
          <a:bodyPr>
            <a:normAutofit/>
          </a:bodyPr>
          <a:lstStyle/>
          <a:p>
            <a:r>
              <a:rPr lang="sk-SK" sz="3200" b="1" dirty="0">
                <a:solidFill>
                  <a:schemeClr val="accent6">
                    <a:lumMod val="50000"/>
                  </a:schemeClr>
                </a:solidFill>
              </a:rPr>
              <a:t>Lucia sa stala rehoľnou sestrou </a:t>
            </a:r>
            <a:r>
              <a:rPr lang="sk-SK" sz="3200" b="1" dirty="0" smtClean="0">
                <a:solidFill>
                  <a:schemeClr val="accent6">
                    <a:lumMod val="50000"/>
                  </a:schemeClr>
                </a:solidFill>
              </a:rPr>
              <a:t>karmelitánkou.</a:t>
            </a:r>
          </a:p>
          <a:p>
            <a:r>
              <a:rPr lang="sk-SK" sz="3200" b="1" dirty="0" smtClean="0">
                <a:solidFill>
                  <a:schemeClr val="accent6">
                    <a:lumMod val="50000"/>
                  </a:schemeClr>
                </a:solidFill>
              </a:rPr>
              <a:t>Pápež Ján Pavol II. sa s ňou stretol v r. 2000,</a:t>
            </a:r>
          </a:p>
          <a:p>
            <a:pPr marL="0" indent="0">
              <a:buNone/>
            </a:pPr>
            <a:r>
              <a:rPr lang="sk-SK" sz="3200" b="1" dirty="0" smtClean="0">
                <a:solidFill>
                  <a:schemeClr val="accent6">
                    <a:lumMod val="50000"/>
                  </a:schemeClr>
                </a:solidFill>
              </a:rPr>
              <a:t>  keď prišiel do Fatimy blahorečiť Františka a Hyacintu.</a:t>
            </a:r>
            <a:endParaRPr lang="sk-SK" sz="32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sk-SK" sz="3200" b="1" dirty="0" smtClean="0">
                <a:solidFill>
                  <a:schemeClr val="accent6">
                    <a:lumMod val="50000"/>
                  </a:schemeClr>
                </a:solidFill>
              </a:rPr>
              <a:t>Lucia zomrela </a:t>
            </a:r>
            <a:r>
              <a:rPr lang="sk-SK" sz="3200" b="1" dirty="0">
                <a:solidFill>
                  <a:schemeClr val="accent6">
                    <a:lumMod val="50000"/>
                  </a:schemeClr>
                </a:solidFill>
              </a:rPr>
              <a:t>v r. </a:t>
            </a:r>
            <a:r>
              <a:rPr lang="sk-SK" sz="3200" b="1" dirty="0" smtClean="0">
                <a:solidFill>
                  <a:schemeClr val="accent6">
                    <a:lumMod val="50000"/>
                  </a:schemeClr>
                </a:solidFill>
              </a:rPr>
              <a:t>2005 </a:t>
            </a:r>
            <a:r>
              <a:rPr lang="sk-SK" sz="3200" dirty="0" smtClean="0">
                <a:solidFill>
                  <a:schemeClr val="accent6">
                    <a:lumMod val="50000"/>
                  </a:schemeClr>
                </a:solidFill>
              </a:rPr>
              <a:t>(mala 97 rokov)</a:t>
            </a:r>
            <a:endParaRPr lang="sk-SK" sz="32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sk-SK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65436"/>
            <a:ext cx="5495583" cy="31403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5304548" y="5895144"/>
            <a:ext cx="5525036" cy="5167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k-SK" sz="2000" b="1" dirty="0" smtClean="0">
                <a:solidFill>
                  <a:schemeClr val="tx2">
                    <a:lumMod val="50000"/>
                  </a:schemeClr>
                </a:solidFill>
              </a:rPr>
              <a:t>Karmel, kde Lucia žila </a:t>
            </a:r>
            <a:endParaRPr lang="sk-SK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66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6450" y="542925"/>
            <a:ext cx="5083629" cy="22293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sk-SK" sz="3200" b="1" dirty="0" smtClean="0">
                <a:solidFill>
                  <a:srgbClr val="C00000"/>
                </a:solidFill>
              </a:rPr>
              <a:t>V deň výročia zjavenia                       vo Fatime, 13. 5. </a:t>
            </a:r>
            <a:r>
              <a:rPr lang="sk-SK" sz="3200" b="1" smtClean="0">
                <a:solidFill>
                  <a:srgbClr val="C00000"/>
                </a:solidFill>
              </a:rPr>
              <a:t>1981 </a:t>
            </a:r>
            <a:r>
              <a:rPr lang="sk-SK" sz="3200" b="1" dirty="0" smtClean="0">
                <a:solidFill>
                  <a:srgbClr val="C00000"/>
                </a:solidFill>
              </a:rPr>
              <a:t>bol                   v Ríme na námestí sv. Petra spáchaný atentát na pápeža Jána Pavla II.</a:t>
            </a:r>
          </a:p>
        </p:txBody>
      </p:sp>
      <p:pic>
        <p:nvPicPr>
          <p:cNvPr id="1028" name="Picture 4" descr="Výsledok vyhľadávania obrázkov pre dopyt atentát na pápež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80" y="3530173"/>
            <a:ext cx="5479499" cy="3082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ýsledok vyhľadávania obrázkov pre dopyt atentát na pápež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14" y="320221"/>
            <a:ext cx="5524500" cy="3105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6496049" y="3956630"/>
            <a:ext cx="5083629" cy="2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k-SK" sz="3200" b="1" dirty="0" smtClean="0">
                <a:solidFill>
                  <a:srgbClr val="FF0000"/>
                </a:solidFill>
              </a:rPr>
              <a:t>To že pápež atentát prežil, pripisuje veľkej ochrane Panny Márie. Hovorí: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k-SK" sz="3200" b="1" i="1" dirty="0" smtClean="0">
                <a:solidFill>
                  <a:srgbClr val="FF0000"/>
                </a:solidFill>
              </a:rPr>
              <a:t>„Jedna ruka strieľala, no iná viedla guľku...“</a:t>
            </a:r>
          </a:p>
        </p:txBody>
      </p:sp>
    </p:spTree>
    <p:extLst>
      <p:ext uri="{BB962C8B-B14F-4D97-AF65-F5344CB8AC3E}">
        <p14:creationId xmlns:p14="http://schemas.microsoft.com/office/powerpoint/2010/main" val="279760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09" y="323302"/>
            <a:ext cx="5060781" cy="32949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Výsledok vyhľadávania obrázkov pre dopyt jan pavol ii vo Fati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363" y="323302"/>
            <a:ext cx="4648676" cy="63036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0" y="3821470"/>
            <a:ext cx="6780627" cy="30365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k-SK" sz="3200" b="1" dirty="0" smtClean="0">
                <a:solidFill>
                  <a:srgbClr val="FF0000"/>
                </a:solidFill>
              </a:rPr>
              <a:t>Sám prišiel </a:t>
            </a:r>
            <a:r>
              <a:rPr lang="sk-SK" sz="3200" b="1" dirty="0">
                <a:solidFill>
                  <a:srgbClr val="FF0000"/>
                </a:solidFill>
              </a:rPr>
              <a:t>neskôr do </a:t>
            </a:r>
            <a:r>
              <a:rPr lang="sk-SK" sz="3200" b="1" dirty="0" smtClean="0">
                <a:solidFill>
                  <a:srgbClr val="FF0000"/>
                </a:solidFill>
              </a:rPr>
              <a:t>Fatimy ako </a:t>
            </a:r>
            <a:r>
              <a:rPr lang="sk-SK" sz="3200" b="1" dirty="0">
                <a:solidFill>
                  <a:srgbClr val="FF0000"/>
                </a:solidFill>
              </a:rPr>
              <a:t>pútnik, </a:t>
            </a:r>
            <a:r>
              <a:rPr lang="sk-SK" sz="3200" b="1" dirty="0" smtClean="0">
                <a:solidFill>
                  <a:srgbClr val="FF0000"/>
                </a:solidFill>
              </a:rPr>
              <a:t>aby poďakoval Matke Božej                  za zázračnú ochranu  jeho života.</a:t>
            </a:r>
          </a:p>
          <a:p>
            <a:pPr marL="0" indent="0" algn="ctr">
              <a:buNone/>
            </a:pPr>
            <a:r>
              <a:rPr lang="sk-SK" sz="3200" b="1" dirty="0">
                <a:solidFill>
                  <a:srgbClr val="FF0000"/>
                </a:solidFill>
              </a:rPr>
              <a:t>D</a:t>
            </a:r>
            <a:r>
              <a:rPr lang="sk-SK" sz="3200" b="1" dirty="0" smtClean="0">
                <a:solidFill>
                  <a:srgbClr val="FF0000"/>
                </a:solidFill>
              </a:rPr>
              <a:t>o </a:t>
            </a:r>
            <a:r>
              <a:rPr lang="sk-SK" sz="3200" b="1" dirty="0">
                <a:solidFill>
                  <a:srgbClr val="FF0000"/>
                </a:solidFill>
              </a:rPr>
              <a:t>koruny </a:t>
            </a:r>
            <a:r>
              <a:rPr lang="sk-SK" sz="3200" b="1" dirty="0" smtClean="0">
                <a:solidFill>
                  <a:srgbClr val="FF0000"/>
                </a:solidFill>
              </a:rPr>
              <a:t>Panny Márie </a:t>
            </a:r>
            <a:r>
              <a:rPr lang="sk-SK" sz="3200" b="1" dirty="0">
                <a:solidFill>
                  <a:srgbClr val="FF0000"/>
                </a:solidFill>
              </a:rPr>
              <a:t>vo Fatime vložil Svätý Otec náboj, </a:t>
            </a:r>
            <a:r>
              <a:rPr lang="sk-SK" sz="3200" b="1" dirty="0" smtClean="0">
                <a:solidFill>
                  <a:srgbClr val="FF0000"/>
                </a:solidFill>
              </a:rPr>
              <a:t>                           ktorým </a:t>
            </a:r>
            <a:r>
              <a:rPr lang="sk-SK" sz="3200" b="1" dirty="0">
                <a:solidFill>
                  <a:srgbClr val="FF0000"/>
                </a:solidFill>
              </a:rPr>
              <a:t>bol postrelený</a:t>
            </a:r>
            <a:endParaRPr lang="sk-SK" sz="3200" b="1" i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40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Výsledok vyhľadávania obrázkov pre dopyt ruženec modlit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3" y="656707"/>
            <a:ext cx="5885541" cy="47290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obsah 2"/>
          <p:cNvSpPr txBox="1">
            <a:spLocks/>
          </p:cNvSpPr>
          <p:nvPr/>
        </p:nvSpPr>
        <p:spPr>
          <a:xfrm>
            <a:off x="6705600" y="387551"/>
            <a:ext cx="4816020" cy="1973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k-SK" sz="3200" b="1" dirty="0" smtClean="0">
                <a:solidFill>
                  <a:srgbClr val="BB6F09"/>
                </a:solidFill>
              </a:rPr>
              <a:t>Modlime sa často ruženec,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k-SK" sz="3200" b="1" dirty="0" smtClean="0">
                <a:solidFill>
                  <a:srgbClr val="BB6F09"/>
                </a:solidFill>
              </a:rPr>
              <a:t>aby sme si vyprosili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k-SK" sz="3200" b="1" dirty="0" smtClean="0">
                <a:solidFill>
                  <a:srgbClr val="BB6F09"/>
                </a:solidFill>
              </a:rPr>
              <a:t>pokoj pre svet.</a:t>
            </a:r>
            <a:endParaRPr lang="sk-SK" sz="3200" b="1" i="1" dirty="0" smtClean="0">
              <a:solidFill>
                <a:srgbClr val="BB6F09"/>
              </a:solidFill>
            </a:endParaRPr>
          </a:p>
        </p:txBody>
      </p:sp>
      <p:pic>
        <p:nvPicPr>
          <p:cNvPr id="3074" name="Picture 2" descr="Výsledok vyhľadávania obrázkov pre dopyt ruženec modlit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174" y="2469709"/>
            <a:ext cx="5330826" cy="41580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12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5321" y="563495"/>
            <a:ext cx="10868696" cy="62945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3600" b="1" dirty="0" smtClean="0">
                <a:solidFill>
                  <a:schemeClr val="accent4">
                    <a:lumMod val="50000"/>
                  </a:schemeClr>
                </a:solidFill>
              </a:rPr>
              <a:t>Lucia sa často hrávala spolu</a:t>
            </a:r>
          </a:p>
          <a:p>
            <a:pPr marL="0" indent="0">
              <a:buNone/>
            </a:pPr>
            <a:r>
              <a:rPr lang="sk-SK" sz="3600" b="1" dirty="0" smtClean="0">
                <a:solidFill>
                  <a:schemeClr val="accent4">
                    <a:lumMod val="50000"/>
                  </a:schemeClr>
                </a:solidFill>
              </a:rPr>
              <a:t>so svojou sesternicou Hyacintou </a:t>
            </a:r>
          </a:p>
          <a:p>
            <a:pPr marL="0" indent="0">
              <a:buNone/>
            </a:pPr>
            <a:r>
              <a:rPr lang="sk-SK" sz="3600" b="1" dirty="0" smtClean="0">
                <a:solidFill>
                  <a:schemeClr val="accent4">
                    <a:lumMod val="50000"/>
                  </a:schemeClr>
                </a:solidFill>
              </a:rPr>
              <a:t>a bratrancom Františkom.</a:t>
            </a:r>
          </a:p>
          <a:p>
            <a:pPr marL="0" indent="0">
              <a:buNone/>
            </a:pPr>
            <a:r>
              <a:rPr lang="sk-SK" sz="3600" b="1" dirty="0" smtClean="0">
                <a:solidFill>
                  <a:schemeClr val="accent4">
                    <a:lumMod val="50000"/>
                  </a:schemeClr>
                </a:solidFill>
              </a:rPr>
              <a:t>    </a:t>
            </a:r>
          </a:p>
          <a:p>
            <a:pPr marL="0" indent="0">
              <a:buNone/>
            </a:pPr>
            <a:endParaRPr lang="sk-SK" b="1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sk-SK" sz="3600" b="1" dirty="0" smtClean="0">
                <a:solidFill>
                  <a:schemeClr val="accent4">
                    <a:lumMod val="50000"/>
                  </a:schemeClr>
                </a:solidFill>
              </a:rPr>
              <a:t>                                             Keď jej mama už ako 8 – ročnej</a:t>
            </a:r>
          </a:p>
          <a:p>
            <a:pPr marL="0" indent="0">
              <a:buNone/>
            </a:pPr>
            <a:r>
              <a:rPr lang="sk-SK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sk-SK" sz="3600" b="1" dirty="0" smtClean="0">
                <a:solidFill>
                  <a:schemeClr val="accent4">
                    <a:lumMod val="50000"/>
                  </a:schemeClr>
                </a:solidFill>
              </a:rPr>
              <a:t>                                            zverila starostlivosť o ovečky, </a:t>
            </a:r>
          </a:p>
          <a:p>
            <a:pPr marL="0" indent="0">
              <a:buNone/>
            </a:pPr>
            <a:r>
              <a:rPr lang="sk-SK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sk-SK" sz="3600" b="1" dirty="0" smtClean="0">
                <a:solidFill>
                  <a:schemeClr val="accent4">
                    <a:lumMod val="50000"/>
                  </a:schemeClr>
                </a:solidFill>
              </a:rPr>
              <a:t>                                            aj František s Hyacintou uprosili</a:t>
            </a:r>
          </a:p>
          <a:p>
            <a:pPr marL="0" indent="0">
              <a:buNone/>
            </a:pPr>
            <a:r>
              <a:rPr lang="sk-SK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sk-SK" sz="3600" b="1" dirty="0" smtClean="0">
                <a:solidFill>
                  <a:schemeClr val="accent4">
                    <a:lumMod val="50000"/>
                  </a:schemeClr>
                </a:solidFill>
              </a:rPr>
              <a:t>                                            mamu, aby mohli pásť ovečky</a:t>
            </a:r>
          </a:p>
          <a:p>
            <a:pPr marL="0" indent="0">
              <a:buNone/>
            </a:pPr>
            <a:r>
              <a:rPr lang="sk-SK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sk-SK" sz="3600" b="1" dirty="0" smtClean="0">
                <a:solidFill>
                  <a:schemeClr val="accent4">
                    <a:lumMod val="50000"/>
                  </a:schemeClr>
                </a:solidFill>
              </a:rPr>
              <a:t>                                            spolu s ňou. </a:t>
            </a:r>
            <a:endParaRPr lang="sk-SK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625">
            <a:off x="7452576" y="410425"/>
            <a:ext cx="3784014" cy="2778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6267">
            <a:off x="851078" y="2903113"/>
            <a:ext cx="4317911" cy="3224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1001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6" y="-2416"/>
            <a:ext cx="12196295" cy="6860416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43014" y="4507606"/>
            <a:ext cx="10744200" cy="2193231"/>
          </a:xfrm>
          <a:solidFill>
            <a:schemeClr val="accent6">
              <a:lumMod val="60000"/>
              <a:lumOff val="40000"/>
              <a:alpha val="70000"/>
            </a:schemeClr>
          </a:solidFill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sk-SK" sz="4000" b="1" dirty="0" smtClean="0">
                <a:solidFill>
                  <a:srgbClr val="FFFF00"/>
                </a:solidFill>
              </a:rPr>
              <a:t>Každý deň vyháňajú svoje stáda na malú výšinu </a:t>
            </a:r>
            <a:r>
              <a:rPr lang="sk-SK" sz="4000" b="1" dirty="0" err="1" smtClean="0">
                <a:solidFill>
                  <a:srgbClr val="FFFF00"/>
                </a:solidFill>
              </a:rPr>
              <a:t>Cova</a:t>
            </a:r>
            <a:r>
              <a:rPr lang="sk-SK" sz="4000" b="1" dirty="0" smtClean="0">
                <a:solidFill>
                  <a:srgbClr val="FFFF00"/>
                </a:solidFill>
              </a:rPr>
              <a:t> da </a:t>
            </a:r>
            <a:r>
              <a:rPr lang="sk-SK" sz="4000" b="1" dirty="0" err="1" smtClean="0">
                <a:solidFill>
                  <a:srgbClr val="FFFF00"/>
                </a:solidFill>
              </a:rPr>
              <a:t>Iria</a:t>
            </a:r>
            <a:r>
              <a:rPr lang="sk-SK" sz="4000" b="1" dirty="0" smtClean="0">
                <a:solidFill>
                  <a:srgbClr val="FFFF00"/>
                </a:solidFill>
              </a:rPr>
              <a:t> neďaleko obce Fatima a tam strávia celý deň. Vo voľných chvíľach však popri hre nezabúdajú ani na modlitbu ruženca.</a:t>
            </a:r>
          </a:p>
          <a:p>
            <a:pPr algn="ctr"/>
            <a:endParaRPr lang="sk-SK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02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05342" y="257581"/>
            <a:ext cx="6078828" cy="627201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sk-SK" sz="3800" b="1" dirty="0" smtClean="0">
                <a:solidFill>
                  <a:schemeClr val="accent2">
                    <a:lumMod val="50000"/>
                  </a:schemeClr>
                </a:solidFill>
              </a:rPr>
              <a:t>V roku 1916 sa im trikrát zjavil anjel, ktorý im vravel: </a:t>
            </a:r>
            <a:r>
              <a:rPr lang="sk-SK" sz="3800" b="1" i="1" dirty="0" smtClean="0">
                <a:solidFill>
                  <a:schemeClr val="accent2">
                    <a:lumMod val="50000"/>
                  </a:schemeClr>
                </a:solidFill>
              </a:rPr>
              <a:t>Nemajte strach, som anjel pokoja. Modlite sa so mnou:</a:t>
            </a:r>
          </a:p>
          <a:p>
            <a:pPr marL="0" indent="0" algn="ctr">
              <a:buNone/>
            </a:pPr>
            <a:r>
              <a:rPr lang="sk-SK" sz="18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marL="0" indent="0" algn="ctr">
              <a:buNone/>
            </a:pPr>
            <a:r>
              <a:rPr lang="sk-SK" sz="3800" b="1" i="1" dirty="0" smtClean="0">
                <a:solidFill>
                  <a:srgbClr val="C00000"/>
                </a:solidFill>
              </a:rPr>
              <a:t>„Môj Bože, verím v Teba, klaniam sa Ti, dúfam v Teba, milujem Ťa. Prosím o odpustenie za tých, ktorí neveria v Teba, neklaňajú sa Ti, nedúfajú v Teba a nemilujú Ťa.“</a:t>
            </a:r>
            <a:endParaRPr lang="sk-SK" sz="3800" b="1" dirty="0">
              <a:solidFill>
                <a:srgbClr val="C00000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80" y="515714"/>
            <a:ext cx="4136024" cy="5407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Zástupný symbol pro obsah 2"/>
          <p:cNvSpPr txBox="1">
            <a:spLocks/>
          </p:cNvSpPr>
          <p:nvPr/>
        </p:nvSpPr>
        <p:spPr>
          <a:xfrm>
            <a:off x="872196" y="6012881"/>
            <a:ext cx="4624704" cy="5167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k-SK" sz="2000" b="1" dirty="0">
                <a:solidFill>
                  <a:schemeClr val="tx2">
                    <a:lumMod val="50000"/>
                  </a:schemeClr>
                </a:solidFill>
              </a:rPr>
              <a:t>m</a:t>
            </a:r>
            <a:r>
              <a:rPr lang="sk-SK" sz="2000" b="1" dirty="0" smtClean="0">
                <a:solidFill>
                  <a:schemeClr val="tx2">
                    <a:lumMod val="50000"/>
                  </a:schemeClr>
                </a:solidFill>
              </a:rPr>
              <a:t>iesto druhého zjavenia sa anjela</a:t>
            </a:r>
            <a:endParaRPr lang="sk-SK" sz="3200" b="1" dirty="0">
              <a:solidFill>
                <a:srgbClr val="C00000"/>
              </a:solidFill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 flipH="1">
            <a:off x="256387" y="1523289"/>
            <a:ext cx="1776786" cy="339242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8610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7881" y="396070"/>
            <a:ext cx="7109139" cy="6461930"/>
          </a:xfrm>
        </p:spPr>
        <p:txBody>
          <a:bodyPr>
            <a:normAutofit/>
          </a:bodyPr>
          <a:lstStyle/>
          <a:p>
            <a:r>
              <a:rPr lang="sk-SK" sz="3600" b="1" dirty="0" smtClean="0">
                <a:solidFill>
                  <a:schemeClr val="accent2">
                    <a:lumMod val="50000"/>
                  </a:schemeClr>
                </a:solidFill>
              </a:rPr>
              <a:t>Pri druhom zjavení sa predstavil  ako anjel Portugalska.</a:t>
            </a:r>
          </a:p>
          <a:p>
            <a:r>
              <a:rPr lang="sk-SK" sz="3600" b="1" dirty="0" smtClean="0">
                <a:solidFill>
                  <a:schemeClr val="accent2">
                    <a:lumMod val="50000"/>
                  </a:schemeClr>
                </a:solidFill>
              </a:rPr>
              <a:t>Tretíkrát mal v ruke kalich nad ktorým sa vznášala Hostia.                     Podal ju Lucii, ktorá už bola                       na 1. sv. prijímaní a obsah                  kalicha rozdelil medzi Františka                    a Hyacintu so slovami:</a:t>
            </a:r>
          </a:p>
          <a:p>
            <a:pPr marL="0" indent="0">
              <a:buNone/>
            </a:pPr>
            <a:r>
              <a:rPr lang="sk-SK" sz="3600" b="1" dirty="0" smtClean="0">
                <a:solidFill>
                  <a:srgbClr val="C00000"/>
                </a:solidFill>
              </a:rPr>
              <a:t> </a:t>
            </a:r>
            <a:r>
              <a:rPr lang="sk-SK" sz="3600" b="1" i="1" dirty="0" smtClean="0">
                <a:solidFill>
                  <a:srgbClr val="C00000"/>
                </a:solidFill>
              </a:rPr>
              <a:t>„Prijmite Telo a Krv Ježiša Krista, ktorého nevďační ľudia tak hrozne urážajú. Kajajte sa za ich hriechy               a potešte svojho Boha.“</a:t>
            </a:r>
            <a:endParaRPr lang="sk-SK" sz="3600" b="1" dirty="0">
              <a:solidFill>
                <a:srgbClr val="C0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484" y="67885"/>
            <a:ext cx="5235868" cy="67901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77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9157" y="699347"/>
            <a:ext cx="6567152" cy="455523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sk-SK" sz="3200" b="1" dirty="0" smtClean="0">
                <a:solidFill>
                  <a:schemeClr val="accent4">
                    <a:lumMod val="50000"/>
                  </a:schemeClr>
                </a:solidFill>
              </a:rPr>
              <a:t>13. máj 1917. </a:t>
            </a:r>
          </a:p>
          <a:p>
            <a:pPr marL="0" indent="0" algn="just">
              <a:buNone/>
            </a:pPr>
            <a:r>
              <a:rPr lang="sk-SK" sz="3200" b="1" dirty="0" smtClean="0">
                <a:solidFill>
                  <a:schemeClr val="accent4">
                    <a:lumMod val="50000"/>
                  </a:schemeClr>
                </a:solidFill>
              </a:rPr>
              <a:t>Je krásny slnečný deň.</a:t>
            </a:r>
          </a:p>
          <a:p>
            <a:pPr marL="0" indent="0" algn="just">
              <a:buNone/>
            </a:pPr>
            <a:r>
              <a:rPr lang="sk-SK" sz="3200" b="1" dirty="0" smtClean="0">
                <a:solidFill>
                  <a:schemeClr val="accent4">
                    <a:lumMod val="50000"/>
                  </a:schemeClr>
                </a:solidFill>
              </a:rPr>
              <a:t>Deti ako zvyčajne pasú ovečky</a:t>
            </a:r>
          </a:p>
          <a:p>
            <a:pPr marL="0" indent="0" algn="just">
              <a:buNone/>
            </a:pPr>
            <a:r>
              <a:rPr lang="sk-SK" sz="3200" b="1" dirty="0" smtClean="0">
                <a:solidFill>
                  <a:schemeClr val="accent4">
                    <a:lumMod val="50000"/>
                  </a:schemeClr>
                </a:solidFill>
              </a:rPr>
              <a:t>v </a:t>
            </a:r>
            <a:r>
              <a:rPr lang="sk-SK" sz="3200" b="1" dirty="0" err="1" smtClean="0">
                <a:solidFill>
                  <a:schemeClr val="accent4">
                    <a:lumMod val="50000"/>
                  </a:schemeClr>
                </a:solidFill>
              </a:rPr>
              <a:t>Cova</a:t>
            </a:r>
            <a:r>
              <a:rPr lang="sk-SK" sz="3200" b="1" dirty="0" smtClean="0">
                <a:solidFill>
                  <a:schemeClr val="accent4">
                    <a:lumMod val="50000"/>
                  </a:schemeClr>
                </a:solidFill>
              </a:rPr>
              <a:t> da </a:t>
            </a:r>
            <a:r>
              <a:rPr lang="sk-SK" sz="3200" b="1" dirty="0" err="1" smtClean="0">
                <a:solidFill>
                  <a:schemeClr val="accent4">
                    <a:lumMod val="50000"/>
                  </a:schemeClr>
                </a:solidFill>
              </a:rPr>
              <a:t>Iria</a:t>
            </a:r>
            <a:r>
              <a:rPr lang="sk-SK" sz="3200" b="1" dirty="0" smtClean="0">
                <a:solidFill>
                  <a:schemeClr val="accent4">
                    <a:lumMod val="50000"/>
                  </a:schemeClr>
                </a:solidFill>
              </a:rPr>
              <a:t>. Avšak ruženec sa </a:t>
            </a:r>
          </a:p>
          <a:p>
            <a:pPr marL="0" indent="0" algn="just">
              <a:buNone/>
            </a:pPr>
            <a:r>
              <a:rPr lang="sk-SK" sz="3200" b="1" dirty="0">
                <a:solidFill>
                  <a:schemeClr val="accent4">
                    <a:lumMod val="50000"/>
                  </a:schemeClr>
                </a:solidFill>
              </a:rPr>
              <a:t>i</a:t>
            </a:r>
            <a:r>
              <a:rPr lang="sk-SK" sz="3200" b="1" dirty="0" smtClean="0">
                <a:solidFill>
                  <a:schemeClr val="accent4">
                    <a:lumMod val="50000"/>
                  </a:schemeClr>
                </a:solidFill>
              </a:rPr>
              <a:t>m dnes modliť veľmi nechce, </a:t>
            </a:r>
          </a:p>
          <a:p>
            <a:pPr marL="0" indent="0" algn="just">
              <a:buNone/>
            </a:pPr>
            <a:r>
              <a:rPr lang="sk-SK" sz="3200" b="1" dirty="0" smtClean="0">
                <a:solidFill>
                  <a:schemeClr val="accent4">
                    <a:lumMod val="50000"/>
                  </a:schemeClr>
                </a:solidFill>
              </a:rPr>
              <a:t>lebo je dlhý a nudný...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1856">
            <a:off x="6101484" y="751414"/>
            <a:ext cx="5422365" cy="39016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1197735" y="4299084"/>
            <a:ext cx="9929611" cy="214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sk-SK" sz="3200" b="1" dirty="0" smtClean="0">
                <a:solidFill>
                  <a:srgbClr val="9D5D07"/>
                </a:solidFill>
              </a:rPr>
              <a:t>Rozhodnú sa, že sa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sk-SK" sz="3200" b="1" dirty="0" smtClean="0">
                <a:solidFill>
                  <a:srgbClr val="9D5D07"/>
                </a:solidFill>
              </a:rPr>
              <a:t>budú modliť iba skrátený ruženec: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sk-SK" sz="3200" b="1" i="1" dirty="0" smtClean="0">
                <a:solidFill>
                  <a:srgbClr val="9D5D07"/>
                </a:solidFill>
              </a:rPr>
              <a:t>Otče náš, </a:t>
            </a:r>
            <a:r>
              <a:rPr lang="sk-SK" sz="3200" b="1" i="1" dirty="0" err="1" smtClean="0">
                <a:solidFill>
                  <a:srgbClr val="9D5D07"/>
                </a:solidFill>
              </a:rPr>
              <a:t>zdravas</a:t>
            </a:r>
            <a:r>
              <a:rPr lang="sk-SK" sz="3200" b="1" i="1" dirty="0" smtClean="0">
                <a:solidFill>
                  <a:srgbClr val="9D5D07"/>
                </a:solidFill>
              </a:rPr>
              <a:t> Mária, </a:t>
            </a:r>
            <a:r>
              <a:rPr lang="sk-SK" sz="3200" b="1" i="1" dirty="0" err="1" smtClean="0">
                <a:solidFill>
                  <a:srgbClr val="9D5D07"/>
                </a:solidFill>
              </a:rPr>
              <a:t>zdravas</a:t>
            </a:r>
            <a:r>
              <a:rPr lang="sk-SK" sz="3200" b="1" i="1" dirty="0" smtClean="0">
                <a:solidFill>
                  <a:srgbClr val="9D5D07"/>
                </a:solidFill>
              </a:rPr>
              <a:t> Mária, </a:t>
            </a:r>
            <a:r>
              <a:rPr lang="sk-SK" sz="3200" b="1" i="1" dirty="0" err="1" smtClean="0">
                <a:solidFill>
                  <a:srgbClr val="9D5D07"/>
                </a:solidFill>
              </a:rPr>
              <a:t>zdravas</a:t>
            </a:r>
            <a:r>
              <a:rPr lang="sk-SK" sz="3200" b="1" i="1" dirty="0" smtClean="0">
                <a:solidFill>
                  <a:srgbClr val="9D5D07"/>
                </a:solidFill>
              </a:rPr>
              <a:t> Mária...</a:t>
            </a:r>
            <a:endParaRPr lang="sk-SK" sz="3200" b="1" i="1" dirty="0">
              <a:solidFill>
                <a:srgbClr val="9D5D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88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62" y="471228"/>
            <a:ext cx="4001084" cy="5839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Zástupný symbol pro obsah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62" y="587138"/>
            <a:ext cx="2335453" cy="3199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Zástupný symbol pro obsah 2"/>
          <p:cNvSpPr txBox="1">
            <a:spLocks/>
          </p:cNvSpPr>
          <p:nvPr/>
        </p:nvSpPr>
        <p:spPr>
          <a:xfrm>
            <a:off x="5082863" y="213650"/>
            <a:ext cx="6778579" cy="66443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k-SK" sz="3200" b="1" dirty="0" smtClean="0">
                <a:solidFill>
                  <a:schemeClr val="accent2">
                    <a:lumMod val="50000"/>
                  </a:schemeClr>
                </a:solidFill>
              </a:rPr>
              <a:t>Vyplašil ich blesk, akoby prichádzala búrka. Keď sa v strachu rozbehli domov, nad dubom uvideli krásnu pani, ktorá sa im prihovorila: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sk-SK" sz="100" b="1" dirty="0">
              <a:solidFill>
                <a:srgbClr val="C0000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k-SK" sz="3200" b="1" dirty="0" smtClean="0">
                <a:solidFill>
                  <a:srgbClr val="C00000"/>
                </a:solidFill>
              </a:rPr>
              <a:t>Nebojte sa, neurobím vám nič zlého.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k-SK" sz="3200" b="1" dirty="0" smtClean="0">
                <a:solidFill>
                  <a:schemeClr val="tx2">
                    <a:lumMod val="50000"/>
                  </a:schemeClr>
                </a:solidFill>
              </a:rPr>
              <a:t>Odkiaľ ste? Pýta sa Lucia.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k-SK" sz="3200" b="1" dirty="0" smtClean="0">
                <a:solidFill>
                  <a:srgbClr val="C00000"/>
                </a:solidFill>
              </a:rPr>
              <a:t>Prichádzam z neba...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k-SK" sz="3200" b="1" dirty="0" smtClean="0">
                <a:solidFill>
                  <a:schemeClr val="tx2">
                    <a:lumMod val="50000"/>
                  </a:schemeClr>
                </a:solidFill>
              </a:rPr>
              <a:t>A čo si od nás želáte?</a:t>
            </a:r>
          </a:p>
          <a:p>
            <a:pPr marL="0" indent="0" algn="ctr">
              <a:buNone/>
            </a:pPr>
            <a:r>
              <a:rPr lang="sk-SK" sz="3200" b="1" dirty="0">
                <a:solidFill>
                  <a:srgbClr val="C00000"/>
                </a:solidFill>
              </a:rPr>
              <a:t>Prišla som vás poprosiť, aby ste sem prichádzali šesť mesiacov po sebe</a:t>
            </a:r>
            <a:r>
              <a:rPr lang="sk-SK" sz="3200" b="1" dirty="0" smtClean="0">
                <a:solidFill>
                  <a:srgbClr val="C00000"/>
                </a:solidFill>
              </a:rPr>
              <a:t>, každý mesiac vždy trinásteho, </a:t>
            </a:r>
            <a:r>
              <a:rPr lang="sk-SK" sz="3200" b="1" dirty="0">
                <a:solidFill>
                  <a:srgbClr val="C00000"/>
                </a:solidFill>
              </a:rPr>
              <a:t>v tú istú </a:t>
            </a:r>
            <a:r>
              <a:rPr lang="sk-SK" sz="3200" b="1" dirty="0" smtClean="0">
                <a:solidFill>
                  <a:srgbClr val="C00000"/>
                </a:solidFill>
              </a:rPr>
              <a:t>hodinu. </a:t>
            </a:r>
            <a:r>
              <a:rPr lang="sk-SK" sz="3200" b="1" dirty="0">
                <a:solidFill>
                  <a:srgbClr val="C00000"/>
                </a:solidFill>
              </a:rPr>
              <a:t>V októbri vám poviem, </a:t>
            </a:r>
            <a:r>
              <a:rPr lang="sk-SK" sz="3200" b="1" dirty="0" smtClean="0">
                <a:solidFill>
                  <a:srgbClr val="C00000"/>
                </a:solidFill>
              </a:rPr>
              <a:t>                   kto </a:t>
            </a:r>
            <a:r>
              <a:rPr lang="sk-SK" sz="3200" b="1" dirty="0">
                <a:solidFill>
                  <a:srgbClr val="C00000"/>
                </a:solidFill>
              </a:rPr>
              <a:t>som a čo od vás žiadam</a:t>
            </a:r>
            <a:endParaRPr lang="sk-SK" sz="3200" b="1" dirty="0" smtClean="0">
              <a:solidFill>
                <a:srgbClr val="C0000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k-SK" sz="3200" b="1" dirty="0" smtClean="0">
                <a:solidFill>
                  <a:schemeClr val="tx2">
                    <a:lumMod val="50000"/>
                  </a:schemeClr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83982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63957" y="542389"/>
            <a:ext cx="4558048" cy="44447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3200" b="1" dirty="0" smtClean="0">
                <a:solidFill>
                  <a:schemeClr val="tx2">
                    <a:lumMod val="50000"/>
                  </a:schemeClr>
                </a:solidFill>
              </a:rPr>
              <a:t>Vy prichádzate z neba? Prídem aj ja do neba?</a:t>
            </a:r>
          </a:p>
          <a:p>
            <a:pPr marL="0" indent="0">
              <a:buNone/>
            </a:pPr>
            <a:r>
              <a:rPr lang="sk-SK" sz="3200" b="1" dirty="0" smtClean="0">
                <a:solidFill>
                  <a:srgbClr val="C00000"/>
                </a:solidFill>
              </a:rPr>
              <a:t>Áno, prídeš.</a:t>
            </a:r>
          </a:p>
          <a:p>
            <a:pPr marL="0" indent="0">
              <a:buNone/>
            </a:pPr>
            <a:r>
              <a:rPr lang="sk-SK" sz="3200" b="1" dirty="0" smtClean="0">
                <a:solidFill>
                  <a:schemeClr val="tx2">
                    <a:lumMod val="50000"/>
                  </a:schemeClr>
                </a:solidFill>
              </a:rPr>
              <a:t>A Hyacinta?</a:t>
            </a:r>
          </a:p>
          <a:p>
            <a:pPr marL="0" indent="0">
              <a:buNone/>
            </a:pPr>
            <a:r>
              <a:rPr lang="sk-SK" sz="3200" b="1" dirty="0" smtClean="0">
                <a:solidFill>
                  <a:srgbClr val="C00000"/>
                </a:solidFill>
              </a:rPr>
              <a:t>Ona tiež.</a:t>
            </a:r>
          </a:p>
          <a:p>
            <a:pPr marL="0" indent="0">
              <a:buNone/>
            </a:pPr>
            <a:r>
              <a:rPr lang="sk-SK" sz="3200" b="1" dirty="0" smtClean="0">
                <a:solidFill>
                  <a:schemeClr val="tx2">
                    <a:lumMod val="50000"/>
                  </a:schemeClr>
                </a:solidFill>
              </a:rPr>
              <a:t>A František?</a:t>
            </a:r>
          </a:p>
          <a:p>
            <a:pPr marL="0" indent="0">
              <a:buNone/>
            </a:pPr>
            <a:r>
              <a:rPr lang="sk-SK" sz="3200" b="1" dirty="0" smtClean="0">
                <a:solidFill>
                  <a:srgbClr val="C00000"/>
                </a:solidFill>
              </a:rPr>
              <a:t>Áno, aj on... Ale musí sa modliť veľa ružencov...</a:t>
            </a:r>
            <a:endParaRPr lang="sk-SK" sz="3200" b="1" dirty="0">
              <a:solidFill>
                <a:srgbClr val="C0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51938">
            <a:off x="5637083" y="836271"/>
            <a:ext cx="5982683" cy="4515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1070019" y="5550793"/>
            <a:ext cx="9825508" cy="1147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k-SK" sz="3200" b="1" dirty="0" smtClean="0">
                <a:solidFill>
                  <a:schemeClr val="accent2">
                    <a:lumMod val="50000"/>
                  </a:schemeClr>
                </a:solidFill>
              </a:rPr>
              <a:t>S paňou sa rozprávala iba Lucia. Hyacinta počula                otázky i odpovede, František počul iba hlas Lucie... </a:t>
            </a:r>
            <a:endParaRPr lang="sk-SK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37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2258</TotalTime>
  <Words>1195</Words>
  <Application>Microsoft Office PowerPoint</Application>
  <PresentationFormat>Širokoúhlá obrazovka</PresentationFormat>
  <Paragraphs>133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0" baseType="lpstr">
      <vt:lpstr>Algerian</vt:lpstr>
      <vt:lpstr>Arial</vt:lpstr>
      <vt:lpstr>Calibri</vt:lpstr>
      <vt:lpstr>Calibri Light</vt:lpstr>
      <vt:lpstr>Motiv Office</vt:lpstr>
      <vt:lpstr>Zjavenie Panny Márie  vo Fatime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Zjavenie Panny Márie  vo Fatime</dc:title>
  <dc:creator>laptop HP</dc:creator>
  <cp:lastModifiedBy>laptop HP</cp:lastModifiedBy>
  <cp:revision>79</cp:revision>
  <dcterms:created xsi:type="dcterms:W3CDTF">2017-02-25T13:27:50Z</dcterms:created>
  <dcterms:modified xsi:type="dcterms:W3CDTF">2017-03-22T19:31:48Z</dcterms:modified>
</cp:coreProperties>
</file>